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  <p:sldMasterId id="2147483680" r:id="rId4"/>
    <p:sldMasterId id="2147483696" r:id="rId5"/>
    <p:sldMasterId id="2147483712" r:id="rId6"/>
    <p:sldMasterId id="2147483728" r:id="rId7"/>
    <p:sldMasterId id="2147483744" r:id="rId8"/>
    <p:sldMasterId id="2147483760" r:id="rId9"/>
  </p:sldMasterIdLst>
  <p:notesMasterIdLst>
    <p:notesMasterId r:id="rId102"/>
  </p:notesMasterIdLst>
  <p:handoutMasterIdLst>
    <p:handoutMasterId r:id="rId122"/>
  </p:handoutMasterIdLst>
  <p:sldIdLst>
    <p:sldId id="275" r:id="rId10"/>
    <p:sldId id="531" r:id="rId11"/>
    <p:sldId id="687" r:id="rId12"/>
    <p:sldId id="557" r:id="rId13"/>
    <p:sldId id="558" r:id="rId14"/>
    <p:sldId id="559" r:id="rId15"/>
    <p:sldId id="585" r:id="rId16"/>
    <p:sldId id="412" r:id="rId17"/>
    <p:sldId id="494" r:id="rId18"/>
    <p:sldId id="495" r:id="rId19"/>
    <p:sldId id="555" r:id="rId20"/>
    <p:sldId id="556" r:id="rId21"/>
    <p:sldId id="496" r:id="rId22"/>
    <p:sldId id="540" r:id="rId23"/>
    <p:sldId id="541" r:id="rId24"/>
    <p:sldId id="548" r:id="rId25"/>
    <p:sldId id="537" r:id="rId26"/>
    <p:sldId id="538" r:id="rId27"/>
    <p:sldId id="547" r:id="rId28"/>
    <p:sldId id="539" r:id="rId29"/>
    <p:sldId id="499" r:id="rId30"/>
    <p:sldId id="551" r:id="rId31"/>
    <p:sldId id="543" r:id="rId32"/>
    <p:sldId id="544" r:id="rId33"/>
    <p:sldId id="545" r:id="rId34"/>
    <p:sldId id="546" r:id="rId35"/>
    <p:sldId id="501" r:id="rId36"/>
    <p:sldId id="468" r:id="rId37"/>
    <p:sldId id="469" r:id="rId38"/>
    <p:sldId id="503" r:id="rId39"/>
    <p:sldId id="549" r:id="rId40"/>
    <p:sldId id="550" r:id="rId41"/>
    <p:sldId id="504" r:id="rId42"/>
    <p:sldId id="584" r:id="rId43"/>
    <p:sldId id="505" r:id="rId44"/>
    <p:sldId id="588" r:id="rId45"/>
    <p:sldId id="506" r:id="rId46"/>
    <p:sldId id="507" r:id="rId47"/>
    <p:sldId id="508" r:id="rId48"/>
    <p:sldId id="473" r:id="rId49"/>
    <p:sldId id="509" r:id="rId50"/>
    <p:sldId id="510" r:id="rId51"/>
    <p:sldId id="475" r:id="rId52"/>
    <p:sldId id="580" r:id="rId53"/>
    <p:sldId id="511" r:id="rId54"/>
    <p:sldId id="512" r:id="rId55"/>
    <p:sldId id="513" r:id="rId56"/>
    <p:sldId id="581" r:id="rId57"/>
    <p:sldId id="514" r:id="rId58"/>
    <p:sldId id="479" r:id="rId59"/>
    <p:sldId id="794" r:id="rId60"/>
    <p:sldId id="795" r:id="rId61"/>
    <p:sldId id="796" r:id="rId62"/>
    <p:sldId id="797" r:id="rId63"/>
    <p:sldId id="798" r:id="rId64"/>
    <p:sldId id="800" r:id="rId65"/>
    <p:sldId id="799" r:id="rId66"/>
    <p:sldId id="590" r:id="rId67"/>
    <p:sldId id="599" r:id="rId68"/>
    <p:sldId id="596" r:id="rId69"/>
    <p:sldId id="597" r:id="rId70"/>
    <p:sldId id="598" r:id="rId71"/>
    <p:sldId id="593" r:id="rId72"/>
    <p:sldId id="594" r:id="rId73"/>
    <p:sldId id="622" r:id="rId74"/>
    <p:sldId id="595" r:id="rId75"/>
    <p:sldId id="621" r:id="rId76"/>
    <p:sldId id="618" r:id="rId77"/>
    <p:sldId id="619" r:id="rId78"/>
    <p:sldId id="686" r:id="rId79"/>
    <p:sldId id="600" r:id="rId80"/>
    <p:sldId id="601" r:id="rId81"/>
    <p:sldId id="602" r:id="rId82"/>
    <p:sldId id="603" r:id="rId83"/>
    <p:sldId id="604" r:id="rId84"/>
    <p:sldId id="605" r:id="rId85"/>
    <p:sldId id="606" r:id="rId86"/>
    <p:sldId id="607" r:id="rId87"/>
    <p:sldId id="608" r:id="rId88"/>
    <p:sldId id="609" r:id="rId89"/>
    <p:sldId id="610" r:id="rId90"/>
    <p:sldId id="611" r:id="rId91"/>
    <p:sldId id="612" r:id="rId92"/>
    <p:sldId id="613" r:id="rId93"/>
    <p:sldId id="614" r:id="rId94"/>
    <p:sldId id="615" r:id="rId95"/>
    <p:sldId id="616" r:id="rId96"/>
    <p:sldId id="617" r:id="rId97"/>
    <p:sldId id="517" r:id="rId98"/>
    <p:sldId id="519" r:id="rId99"/>
    <p:sldId id="518" r:id="rId100"/>
    <p:sldId id="520" r:id="rId101"/>
    <p:sldId id="589" r:id="rId103"/>
    <p:sldId id="568" r:id="rId104"/>
    <p:sldId id="569" r:id="rId105"/>
    <p:sldId id="576" r:id="rId106"/>
    <p:sldId id="577" r:id="rId107"/>
    <p:sldId id="578" r:id="rId108"/>
    <p:sldId id="573" r:id="rId109"/>
    <p:sldId id="583" r:id="rId110"/>
    <p:sldId id="574" r:id="rId111"/>
    <p:sldId id="575" r:id="rId112"/>
    <p:sldId id="582" r:id="rId113"/>
    <p:sldId id="560" r:id="rId114"/>
    <p:sldId id="561" r:id="rId115"/>
    <p:sldId id="562" r:id="rId116"/>
    <p:sldId id="563" r:id="rId117"/>
    <p:sldId id="564" r:id="rId118"/>
    <p:sldId id="565" r:id="rId119"/>
    <p:sldId id="566" r:id="rId120"/>
    <p:sldId id="310" r:id="rId121"/>
  </p:sldIdLst>
  <p:sldSz cx="9144000" cy="6858000" type="screen4x3"/>
  <p:notesSz cx="7099300" cy="10234295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660066"/>
    <a:srgbClr val="FFCCCC"/>
    <a:srgbClr val="0000FF"/>
    <a:srgbClr val="006600"/>
    <a:srgbClr val="CC0000"/>
    <a:srgbClr val="8000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104" d="100"/>
          <a:sy n="104" d="100"/>
        </p:scale>
        <p:origin x="-1188" y="-78"/>
      </p:cViewPr>
      <p:guideLst>
        <p:guide orient="horz" pos="2164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0.xml"/><Relationship Id="rId98" Type="http://schemas.openxmlformats.org/officeDocument/2006/relationships/slide" Target="slides/slide89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80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80" Type="http://schemas.openxmlformats.org/officeDocument/2006/relationships/slide" Target="slides/slide71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0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0" Type="http://schemas.openxmlformats.org/officeDocument/2006/relationships/slide" Target="slides/slide5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0.xml"/><Relationship Id="rId58" Type="http://schemas.openxmlformats.org/officeDocument/2006/relationships/slide" Target="slides/slide49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5" Type="http://schemas.openxmlformats.org/officeDocument/2006/relationships/tableStyles" Target="tableStyles.xml"/><Relationship Id="rId124" Type="http://schemas.openxmlformats.org/officeDocument/2006/relationships/viewProps" Target="viewProps.xml"/><Relationship Id="rId123" Type="http://schemas.openxmlformats.org/officeDocument/2006/relationships/presProps" Target="presProps.xml"/><Relationship Id="rId122" Type="http://schemas.openxmlformats.org/officeDocument/2006/relationships/handoutMaster" Target="handoutMasters/handoutMaster1.xml"/><Relationship Id="rId121" Type="http://schemas.openxmlformats.org/officeDocument/2006/relationships/slide" Target="slides/slide111.xml"/><Relationship Id="rId120" Type="http://schemas.openxmlformats.org/officeDocument/2006/relationships/slide" Target="slides/slide110.xml"/><Relationship Id="rId12" Type="http://schemas.openxmlformats.org/officeDocument/2006/relationships/slide" Target="slides/slide3.xml"/><Relationship Id="rId119" Type="http://schemas.openxmlformats.org/officeDocument/2006/relationships/slide" Target="slides/slide109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4" Type="http://schemas.openxmlformats.org/officeDocument/2006/relationships/slide" Target="slides/slide104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110" Type="http://schemas.openxmlformats.org/officeDocument/2006/relationships/slide" Target="slides/slide100.xml"/><Relationship Id="rId11" Type="http://schemas.openxmlformats.org/officeDocument/2006/relationships/slide" Target="slides/slide2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3" Type="http://schemas.openxmlformats.org/officeDocument/2006/relationships/slide" Target="slides/slide93.xml"/><Relationship Id="rId102" Type="http://schemas.openxmlformats.org/officeDocument/2006/relationships/notesMaster" Target="notesMasters/notesMaster1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4606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8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2784" y="0"/>
            <a:ext cx="3184606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8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4606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8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2784" y="10879875"/>
            <a:ext cx="3184606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8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>
              <a:defRPr kumimoji="0" sz="13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>
              <a:defRPr kumimoji="0" sz="13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05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5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>
              <a:defRPr kumimoji="0" sz="13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5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3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300" b="0" strike="noStrike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2" name="文本占位符 2"/>
          <p:cNvSpPr>
            <a:spLocks noGrp="1"/>
          </p:cNvSpPr>
          <p:nvPr>
            <p:ph type="body"/>
          </p:nvPr>
        </p:nvSpPr>
        <p:spPr/>
        <p:txBody>
          <a:bodyPr wrap="square" lIns="99048" tIns="49524" rIns="99048" bIns="49524" anchor="t"/>
          <a:lstStyle/>
          <a:p>
            <a:pPr lvl="0"/>
            <a:endParaRPr lang="zh-CN" altLang="en-US"/>
          </a:p>
        </p:txBody>
      </p:sp>
      <p:sp>
        <p:nvSpPr>
          <p:cNvPr id="921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wrap="square" lIns="99048" tIns="49524" rIns="99048" bIns="49524" anchor="b"/>
          <a:lstStyle/>
          <a:p>
            <a:pPr lvl="0" algn="r"/>
            <a:fld id="{9A0DB2DC-4C9A-4742-B13C-FB6460FD3503}" type="slidenum">
              <a:rPr lang="en-US" altLang="zh-CN" sz="13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3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1.png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1.png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1.png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0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1.png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0" Type="http://schemas.openxmlformats.org/officeDocument/2006/relationships/theme" Target="../theme/theme5.xml"/><Relationship Id="rId2" Type="http://schemas.openxmlformats.org/officeDocument/2006/relationships/slideLayout" Target="../slideLayouts/slideLayout6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1.png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8.xml"/><Relationship Id="rId20" Type="http://schemas.openxmlformats.org/officeDocument/2006/relationships/theme" Target="../theme/theme6.xml"/><Relationship Id="rId2" Type="http://schemas.openxmlformats.org/officeDocument/2006/relationships/slideLayout" Target="../slideLayouts/slideLayout77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1.png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.xml"/><Relationship Id="rId8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3.xml"/><Relationship Id="rId20" Type="http://schemas.openxmlformats.org/officeDocument/2006/relationships/theme" Target="../theme/theme7.xml"/><Relationship Id="rId2" Type="http://schemas.openxmlformats.org/officeDocument/2006/relationships/slideLayout" Target="../slideLayouts/slideLayout9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1.png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1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8.xml"/><Relationship Id="rId20" Type="http://schemas.openxmlformats.org/officeDocument/2006/relationships/theme" Target="../theme/theme8.xml"/><Relationship Id="rId2" Type="http://schemas.openxmlformats.org/officeDocument/2006/relationships/slideLayout" Target="../slideLayouts/slideLayout107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image" Target="../media/image1.png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smtClean="0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 smtClean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7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8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9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smtClean="0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 smtClean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7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8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9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smtClean="0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 smtClean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7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8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9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smtClean="0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 smtClean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7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8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9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smtClean="0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 smtClean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7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8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9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smtClean="0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 smtClean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7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8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9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smtClean="0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 smtClean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7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8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9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smtClean="0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 smtClean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7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8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19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30.xml"/><Relationship Id="rId2" Type="http://schemas.openxmlformats.org/officeDocument/2006/relationships/slide" Target="slide8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35.xml"/><Relationship Id="rId2" Type="http://schemas.openxmlformats.org/officeDocument/2006/relationships/slide" Target="slide33.xm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e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hyperlink" Target="&#21160;&#30011;/0402%20%20&#30452;&#25509;&#23547;&#22336;.swf" TargetMode="External"/><Relationship Id="rId4" Type="http://schemas.openxmlformats.org/officeDocument/2006/relationships/image" Target="../media/image16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hyperlink" Target="&#21160;&#30011;/0403%20%20&#38388;&#25509;&#23547;&#22336;.swf" TargetMode="External"/><Relationship Id="rId4" Type="http://schemas.openxmlformats.org/officeDocument/2006/relationships/image" Target="../media/image18.e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9.e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0.e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1.e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2.e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7.png"/><Relationship Id="rId3" Type="http://schemas.openxmlformats.org/officeDocument/2006/relationships/hyperlink" Target="&#21160;&#30011;/0404%20%20&#30456;&#23545;&#23547;&#22336;.swf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&#21160;&#30011;/0401%20%20&#22534;&#26632;.swf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7.xml"/><Relationship Id="rId1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2.xml"/><Relationship Id="rId1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2.xml"/><Relationship Id="rId1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7.xml"/><Relationship Id="rId1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89.xml"/><Relationship Id="rId1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27.xml"/><Relationship Id="rId3" Type="http://schemas.openxmlformats.org/officeDocument/2006/relationships/slide" Target="slide10.xml"/><Relationship Id="rId2" Type="http://schemas.openxmlformats.org/officeDocument/2006/relationships/slide" Target="slide9.xml"/><Relationship Id="rId1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slide" Target="slide104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Relationship Id="rId3" Type="http://schemas.openxmlformats.org/officeDocument/2006/relationships/slide" Target="slide12.xml"/><Relationship Id="rId2" Type="http://schemas.openxmlformats.org/officeDocument/2006/relationships/slide" Target="slide11.xml"/><Relationship Id="rId1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第四章   指令系统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>
          <a:xfrm>
            <a:off x="758825" y="1268413"/>
            <a:ext cx="7697788" cy="51847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2" action="ppaction://hlinksldjump"/>
              </a:rPr>
              <a:t>1 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2" action="ppaction://hlinksldjump"/>
              </a:rPr>
              <a:t>指令格式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		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2 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寻址方式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3 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指令类型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		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4 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指令系统的设计技术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5 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指令系统举例 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6  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指令系统的发展 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小结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en-US" altLang="zh-CN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二、指令分类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1267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、按照功能分类</a:t>
            </a:r>
            <a:endParaRPr kumimoji="1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、按照操作码分类</a:t>
            </a:r>
            <a:endParaRPr kumimoji="1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3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、按照指令字长分类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、按照地址码分类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操作码扩展技术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0354" name="Picture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95288" y="1412875"/>
            <a:ext cx="8064500" cy="4611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1378" name="Picture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95288" y="1412875"/>
            <a:ext cx="8135937" cy="433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2402" name="Picture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00063" y="1285875"/>
            <a:ext cx="8143875" cy="4141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3426" name="Picture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95288" y="1412875"/>
            <a:ext cx="8137525" cy="4743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4"/>
          <p:cNvSpPr/>
          <p:nvPr/>
        </p:nvSpPr>
        <p:spPr>
          <a:xfrm>
            <a:off x="395288" y="1268413"/>
            <a:ext cx="8424862" cy="4524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[例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] 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某16位机器所使用的指令格式和寻址方式如下所示，该机有两个20位基址寄存器，四个16位变址寄存器，十六个16位通用寄存器指令汇编格式中的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S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源），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D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目标）都是通用寄存器，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是主存中的一个单元。三种指令的操作码分别是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:</a:t>
            </a:r>
            <a:endParaRPr lang="en-US" altLang="zh-CN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）＝（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H 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endParaRPr lang="en-US" altLang="x-none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STA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）＝（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1B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H 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endParaRPr lang="en-US" altLang="x-none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LDA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）＝（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3C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。</a:t>
            </a:r>
            <a:endParaRPr lang="en-US" altLang="x-none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是传送指令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,  STA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为写数指令，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LDA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为读数指令。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04450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4" descr="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09550" y="609600"/>
            <a:ext cx="8724900" cy="40624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4"/>
          <p:cNvSpPr/>
          <p:nvPr/>
        </p:nvSpPr>
        <p:spPr>
          <a:xfrm>
            <a:off x="0" y="914400"/>
            <a:ext cx="8839200" cy="5319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lnSpc>
                <a:spcPct val="125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要求： ⑴分析三种指令的指令格式与寻址方式特点。</a:t>
            </a:r>
            <a:endParaRPr lang="zh-CN" altLang="en-US" sz="2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5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　　　 ⑵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charset="-122"/>
              </a:rPr>
              <a:t>CPU</a:t>
            </a: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完成哪一种操作所花时间最短？哪一种操作所花时间最长？第二种指令的执行时间有时会等于</a:t>
            </a:r>
            <a:endParaRPr lang="zh-CN" altLang="en-US" sz="2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5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第三种指令的执行时间吗？</a:t>
            </a:r>
            <a:endParaRPr lang="zh-CN" altLang="en-US" sz="2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5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　　 ⑶下列情况下每个十六进制指令字分别代表什么操作？其中如果有编码不正确，如何改正才能成为合</a:t>
            </a:r>
            <a:endParaRPr lang="zh-CN" altLang="en-US" sz="2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5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法指令？</a:t>
            </a:r>
            <a:endParaRPr lang="zh-CN" altLang="en-US" sz="2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5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　　 ①(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charset="-122"/>
              </a:rPr>
              <a:t>F0F1)</a:t>
            </a:r>
            <a:r>
              <a:rPr lang="en-US" altLang="zh-CN" sz="2800" baseline="-25000" dirty="0"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charset="-122"/>
              </a:rPr>
              <a:t> (3CD2)H </a:t>
            </a:r>
            <a:r>
              <a:rPr lang="en-US" altLang="x-none" sz="2800" dirty="0">
                <a:latin typeface="Times New Roman" panose="02020603050405020304" pitchFamily="18" charset="0"/>
                <a:ea typeface="新宋体" panose="02010609030101010101" charset="-122"/>
              </a:rPr>
              <a:t>　　②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charset="-122"/>
              </a:rPr>
              <a:t>(2856)</a:t>
            </a:r>
            <a:r>
              <a:rPr lang="en-US" altLang="zh-CN" sz="2800" baseline="-25000" dirty="0"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x-none" sz="2800" dirty="0">
                <a:latin typeface="Times New Roman" panose="02020603050405020304" pitchFamily="18" charset="0"/>
                <a:ea typeface="新宋体" panose="02010609030101010101" charset="-122"/>
              </a:rPr>
              <a:t>　　</a:t>
            </a:r>
            <a:endParaRPr lang="en-US" altLang="x-none" sz="2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5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新宋体" panose="02010609030101010101" charset="-122"/>
              </a:rPr>
              <a:t>         ③</a:t>
            </a:r>
            <a:r>
              <a:rPr lang="en-US" altLang="x-none" sz="2800" dirty="0"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charset="-122"/>
              </a:rPr>
              <a:t>6FD6</a:t>
            </a:r>
            <a:r>
              <a:rPr lang="en-US" altLang="x-none" sz="2800" dirty="0"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800" baseline="-25000" dirty="0"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x-none" sz="2800" dirty="0">
                <a:latin typeface="Times New Roman" panose="02020603050405020304" pitchFamily="18" charset="0"/>
                <a:ea typeface="新宋体" panose="02010609030101010101" charset="-122"/>
              </a:rPr>
              <a:t>　　        　 ④（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charset="-122"/>
              </a:rPr>
              <a:t>1C2)</a:t>
            </a:r>
            <a:r>
              <a:rPr lang="en-US" altLang="zh-CN" sz="2800" baseline="-25000" dirty="0"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endParaRPr lang="en-US" altLang="zh-CN" sz="2800" baseline="-250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/>
            <a:endParaRPr lang="en-US" altLang="zh-CN" sz="2800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4"/>
          <p:cNvSpPr/>
          <p:nvPr/>
        </p:nvSpPr>
        <p:spPr>
          <a:xfrm>
            <a:off x="533400" y="381000"/>
            <a:ext cx="8077200" cy="5705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lnSpc>
                <a:spcPct val="135000"/>
              </a:lnSpc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⑵处理机完成</a:t>
            </a:r>
            <a:endParaRPr lang="zh-CN" altLang="en-US" sz="28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>
              <a:lnSpc>
                <a:spcPct val="135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第一种指令所花时间最短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，因为是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RR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型指令，不需要访问存储器。</a:t>
            </a:r>
            <a:endParaRPr lang="zh-CN" altLang="en-US" sz="28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>
              <a:lnSpc>
                <a:spcPct val="135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第二种指令所花时间最长，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因为是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RS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型指令，需要访问存储器，同时要进行寻址方式的变换运算（基址或变址），这也需要时间。</a:t>
            </a:r>
            <a:endParaRPr lang="zh-CN" altLang="en-US" sz="28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>
              <a:lnSpc>
                <a:spcPct val="135000"/>
              </a:lnSpc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      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第二种指令的执行时间不会等于第三种指令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。第三种指令虽然也访问存储器，但节省了求有效地址运算的时间开销。</a:t>
            </a:r>
            <a:endParaRPr lang="zh-CN" altLang="en-US" sz="28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/>
            <a:endParaRPr lang="zh-CN" altLang="en-US" sz="28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4"/>
          <p:cNvSpPr/>
          <p:nvPr/>
        </p:nvSpPr>
        <p:spPr>
          <a:xfrm>
            <a:off x="304800" y="188913"/>
            <a:ext cx="8534400" cy="5349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⑶根据已知条件：</a:t>
            </a:r>
            <a:endParaRPr lang="zh-CN" altLang="en-US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001010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STA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011011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endParaRPr lang="en-US" altLang="x-none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LDA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111100</a:t>
            </a: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，将指令的十六进制格式转换成二进制代码且比较后可知：</a:t>
            </a:r>
            <a:endParaRPr lang="zh-CN" altLang="en-US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①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F0F1) </a:t>
            </a:r>
            <a:r>
              <a:rPr lang="en-US" altLang="zh-CN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(3CD2)</a:t>
            </a:r>
            <a:r>
              <a:rPr lang="en-US" altLang="zh-CN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en-US" altLang="zh-CN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     =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1111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1111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0001 0011 1100 1101 0010</a:t>
            </a:r>
            <a:endParaRPr lang="en-US" altLang="zh-CN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因为 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LDA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111100  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endParaRPr lang="en-US" altLang="x-none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F0F1)</a:t>
            </a:r>
            <a:r>
              <a:rPr lang="en-US" altLang="zh-CN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(3CD2)</a:t>
            </a:r>
            <a:r>
              <a:rPr lang="en-US" altLang="zh-CN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指令代表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LDA</a:t>
            </a: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指令，编码正确，</a:t>
            </a:r>
            <a:endParaRPr lang="zh-CN" altLang="en-US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1111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是目标寄存器</a:t>
            </a: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endParaRPr lang="zh-CN" altLang="en-US" dirty="0">
              <a:solidFill>
                <a:schemeClr val="bg2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0001 0011 1100 1101 0010=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13CD2)</a:t>
            </a:r>
            <a:r>
              <a:rPr lang="en-US" altLang="zh-CN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是内存地址</a:t>
            </a:r>
            <a:endParaRPr lang="zh-CN" altLang="en-US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</a:pPr>
            <a:endParaRPr lang="zh-CN" altLang="en-US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其含义是把主存（13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CD2)</a:t>
            </a:r>
            <a:r>
              <a:rPr lang="en-US" altLang="zh-CN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 </a:t>
            </a: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地址单元的内容取至15号寄存器。</a:t>
            </a:r>
            <a:endParaRPr lang="zh-CN" altLang="en-US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pic>
        <p:nvPicPr>
          <p:cNvPr id="77827" name="Picture 5" descr="4"/>
          <p:cNvPicPr>
            <a:picLocks noChangeAspect="1" noChangeArrowheads="1"/>
          </p:cNvPicPr>
          <p:nvPr/>
        </p:nvPicPr>
        <p:blipFill>
          <a:blip r:embed="rId1" cstate="print"/>
          <a:srcRect t="63814"/>
          <a:stretch>
            <a:fillRect/>
          </a:stretch>
        </p:blipFill>
        <p:spPr bwMode="auto">
          <a:xfrm>
            <a:off x="179388" y="5703888"/>
            <a:ext cx="8509000" cy="1109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4"/>
          <p:cNvSpPr/>
          <p:nvPr/>
        </p:nvSpPr>
        <p:spPr>
          <a:xfrm>
            <a:off x="647700" y="838200"/>
            <a:ext cx="7848600" cy="40274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②（2856)</a:t>
            </a:r>
            <a:r>
              <a:rPr lang="en-US" altLang="zh-CN" sz="28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0010 10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0101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0110 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001010</a:t>
            </a:r>
            <a:endParaRPr lang="en-US" altLang="zh-CN" sz="28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（2856)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指令代表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指令，编码正确，</a:t>
            </a:r>
            <a:endParaRPr lang="zh-CN" altLang="en-US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0101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为目标寄存器  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0110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为源寄存器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含义是把6号源寄存器的内容传送至5号目标寄存器</a:t>
            </a:r>
            <a:endParaRPr lang="en-US" altLang="x-none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pic>
        <p:nvPicPr>
          <p:cNvPr id="78851" name="Picture 5" descr="4"/>
          <p:cNvPicPr>
            <a:picLocks noChangeAspect="1" noChangeArrowheads="1"/>
          </p:cNvPicPr>
          <p:nvPr/>
        </p:nvPicPr>
        <p:blipFill>
          <a:blip r:embed="rId1" cstate="print"/>
          <a:srcRect b="71629"/>
          <a:stretch>
            <a:fillRect/>
          </a:stretch>
        </p:blipFill>
        <p:spPr bwMode="auto">
          <a:xfrm>
            <a:off x="419100" y="5013324"/>
            <a:ext cx="8296304" cy="1152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60350"/>
            <a:ext cx="8015288" cy="914400"/>
          </a:xfrm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、按照功能分类</a:t>
            </a:r>
            <a:endParaRPr kumimoji="1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290" name="Rectangle 4"/>
          <p:cNvSpPr/>
          <p:nvPr/>
        </p:nvSpPr>
        <p:spPr>
          <a:xfrm>
            <a:off x="0" y="1357313"/>
            <a:ext cx="9144000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 defTabSz="0">
              <a:tabLst>
                <a:tab pos="1276350" algn="l"/>
              </a:tabLst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1．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数据传送指令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defTabSz="0" eaLnBrk="0" hangingPunct="0">
              <a:tabLst>
                <a:tab pos="1276350" algn="l"/>
              </a:tabLst>
            </a:pP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2291" name="Rectangle 5"/>
          <p:cNvSpPr/>
          <p:nvPr/>
        </p:nvSpPr>
        <p:spPr>
          <a:xfrm>
            <a:off x="1214438" y="1857375"/>
            <a:ext cx="6715125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存数取数指令，传送指令，成组传送，字节交换，清累加器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堆栈指令等。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2292" name="Rectangle 6"/>
          <p:cNvSpPr/>
          <p:nvPr/>
        </p:nvSpPr>
        <p:spPr>
          <a:xfrm>
            <a:off x="1285875" y="2643188"/>
            <a:ext cx="6834188" cy="4873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功能：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</a:rPr>
              <a:t>↔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R 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</a:rPr>
              <a:t>↔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R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</a:rPr>
              <a:t>↔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R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sym typeface="楷体_GB2312" pitchFamily="49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sym typeface="Arial" panose="020B0604020202020204" pitchFamily="34" charset="0"/>
              </a:rPr>
              <a:t> </a:t>
            </a:r>
            <a:endParaRPr lang="zh-CN" altLang="zh-CN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2293" name="Rectangle 7"/>
          <p:cNvSpPr/>
          <p:nvPr/>
        </p:nvSpPr>
        <p:spPr>
          <a:xfrm>
            <a:off x="457200" y="3232150"/>
            <a:ext cx="9144000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2.  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算术逻辑运算指令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2294" name="Rectangle 8"/>
          <p:cNvSpPr/>
          <p:nvPr/>
        </p:nvSpPr>
        <p:spPr>
          <a:xfrm>
            <a:off x="914400" y="3689350"/>
            <a:ext cx="9144000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功能：实现数据信息的加工，代码的转换、判断等。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2295" name="Rectangle 9"/>
          <p:cNvSpPr/>
          <p:nvPr/>
        </p:nvSpPr>
        <p:spPr>
          <a:xfrm>
            <a:off x="428625" y="4143375"/>
            <a:ext cx="6824663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800100" algn="just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①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算术运算指令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indent="80010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2296" name="Rectangle 10"/>
          <p:cNvSpPr/>
          <p:nvPr/>
        </p:nvSpPr>
        <p:spPr>
          <a:xfrm>
            <a:off x="1714500" y="4643438"/>
            <a:ext cx="6143625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定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浮点加减乘除、求补、算术移位、比较等。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2297" name="Rectangle 11"/>
          <p:cNvSpPr/>
          <p:nvPr/>
        </p:nvSpPr>
        <p:spPr>
          <a:xfrm>
            <a:off x="285750" y="5214938"/>
            <a:ext cx="7543800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800100" algn="just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②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逻辑运算指令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indent="80010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2298" name="Rectangle 12"/>
          <p:cNvSpPr/>
          <p:nvPr/>
        </p:nvSpPr>
        <p:spPr>
          <a:xfrm>
            <a:off x="1643063" y="5786438"/>
            <a:ext cx="59912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‾‾、∧、∨、⊕、逻辑移位、装配、拆卸等。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4"/>
          <p:cNvSpPr/>
          <p:nvPr/>
        </p:nvSpPr>
        <p:spPr>
          <a:xfrm>
            <a:off x="539750" y="188913"/>
            <a:ext cx="8001000" cy="52657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③（6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FD6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8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0110</a:t>
            </a: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11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11 1101 0110</a:t>
            </a:r>
            <a:endParaRPr lang="en-US" altLang="zh-CN" sz="28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（6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FD6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8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是单字长指令，一定是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指令，但编码错误， 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001010</a:t>
            </a:r>
            <a:endParaRPr lang="en-US" altLang="zh-CN" sz="28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可改正为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0010 10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00 1101 0110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=（28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D6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8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endParaRPr lang="en-US" altLang="zh-CN" sz="2800" baseline="-250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④（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1C2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8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=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0000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01 1100 0010</a:t>
            </a:r>
            <a:endParaRPr lang="en-US" altLang="zh-CN" sz="28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1C2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8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是单字长指令，代表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指令，但编码错误，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001010</a:t>
            </a:r>
            <a:endParaRPr lang="en-US" altLang="zh-CN" sz="28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可改正为</a:t>
            </a: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0010 10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00 1100 0010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=（28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C2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8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endParaRPr lang="en-US" altLang="zh-CN" sz="2800" baseline="-250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pic>
        <p:nvPicPr>
          <p:cNvPr id="79875" name="Picture 5" descr="4"/>
          <p:cNvPicPr>
            <a:picLocks noChangeAspect="1" noChangeArrowheads="1"/>
          </p:cNvPicPr>
          <p:nvPr/>
        </p:nvPicPr>
        <p:blipFill>
          <a:blip r:embed="rId1" cstate="print"/>
          <a:srcRect b="71356"/>
          <a:stretch>
            <a:fillRect/>
          </a:stretch>
        </p:blipFill>
        <p:spPr bwMode="auto">
          <a:xfrm>
            <a:off x="357158" y="5429264"/>
            <a:ext cx="8358246" cy="1163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WordArt 2"/>
          <p:cNvSpPr>
            <a:spLocks noTextEdit="1"/>
          </p:cNvSpPr>
          <p:nvPr/>
        </p:nvSpPr>
        <p:spPr>
          <a:xfrm>
            <a:off x="2124075" y="1916113"/>
            <a:ext cx="4535488" cy="1728787"/>
          </a:xfrm>
          <a:prstGeom prst="rect">
            <a:avLst/>
          </a:prstGeom>
        </p:spPr>
        <p:txBody>
          <a:bodyPr wrap="none" fromWordArt="1">
            <a:prstTxWarp prst="textWave2">
              <a:avLst>
                <a:gd name="adj1" fmla="val 13005"/>
                <a:gd name="adj2" fmla="val 0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panose="02010800040101010101" charset="-122"/>
                <a:ea typeface="华文行楷" panose="02010800040101010101" charset="-122"/>
              </a:rPr>
              <a:t>The  End !</a:t>
            </a:r>
            <a:endParaRPr lang="zh-CN" altLang="en-US" sz="3600" b="1">
              <a:gradFill rotWithShape="1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8" y="795357"/>
            <a:ext cx="7924800" cy="4419600"/>
          </a:xfrm>
        </p:spPr>
        <p:txBody>
          <a:bodyPr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3.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程序控制指令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</p:txBody>
      </p:sp>
      <p:sp>
        <p:nvSpPr>
          <p:cNvPr id="13315" name="Rectangle 4"/>
          <p:cNvSpPr/>
          <p:nvPr/>
        </p:nvSpPr>
        <p:spPr>
          <a:xfrm>
            <a:off x="0" y="1366857"/>
            <a:ext cx="8643938" cy="7699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733425" algn="just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  功能：控制指令的转向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indent="733425" eaLnBrk="0" hangingPunct="0"/>
            <a:endParaRPr lang="zh-CN" altLang="en-US" sz="20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316" name="Rectangle 5"/>
          <p:cNvSpPr/>
          <p:nvPr/>
        </p:nvSpPr>
        <p:spPr>
          <a:xfrm>
            <a:off x="2000250" y="1795482"/>
            <a:ext cx="6534150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包括：无条件转移，条件转移，调用，返回，中断返回等指令。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317" name="Rectangle 6"/>
          <p:cNvSpPr/>
          <p:nvPr/>
        </p:nvSpPr>
        <p:spPr>
          <a:xfrm>
            <a:off x="533400" y="2608282"/>
            <a:ext cx="86106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4. 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I/O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318" name="Rectangle 7"/>
          <p:cNvSpPr/>
          <p:nvPr/>
        </p:nvSpPr>
        <p:spPr>
          <a:xfrm>
            <a:off x="428625" y="3081357"/>
            <a:ext cx="9144000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     功能：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319" name="Rectangle 8"/>
          <p:cNvSpPr/>
          <p:nvPr/>
        </p:nvSpPr>
        <p:spPr>
          <a:xfrm>
            <a:off x="1285875" y="3081357"/>
            <a:ext cx="6572250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736600" algn="just" eaLnBrk="0" hangingPunct="0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①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控制外设的动作；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indent="73660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320" name="Rectangle 9"/>
          <p:cNvSpPr/>
          <p:nvPr/>
        </p:nvSpPr>
        <p:spPr>
          <a:xfrm>
            <a:off x="1571625" y="3509982"/>
            <a:ext cx="9144000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②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测试外设的工作状态；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321" name="Rectangle 10"/>
          <p:cNvSpPr/>
          <p:nvPr/>
        </p:nvSpPr>
        <p:spPr>
          <a:xfrm>
            <a:off x="1857375" y="3938607"/>
            <a:ext cx="5357813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③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实现外设与主机间的数据交换。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322" name="Rectangle 11"/>
          <p:cNvSpPr/>
          <p:nvPr/>
        </p:nvSpPr>
        <p:spPr>
          <a:xfrm>
            <a:off x="214313" y="4367232"/>
            <a:ext cx="73152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533400" eaLnBrk="0" hangingPunct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5.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其他指令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indent="533400" eaLnBrk="0" hangingPunct="0"/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323" name="Rectangle 12"/>
          <p:cNvSpPr/>
          <p:nvPr/>
        </p:nvSpPr>
        <p:spPr>
          <a:xfrm>
            <a:off x="685800" y="4848244"/>
            <a:ext cx="7772400" cy="1200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 eaLnBrk="0" hangingPunct="0"/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PSW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的置位、复位，测试指令，堆栈指令，特权指令，停机指令，控制台指令等。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357158" y="6143644"/>
            <a:ext cx="1905000" cy="45720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53200" y="5686444"/>
            <a:ext cx="1905000" cy="457200"/>
          </a:xfrm>
        </p:spPr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、按照操作码分类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1369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43926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操作码长度固定：将操作码集中放在指令字的一个字段内。</a:t>
            </a:r>
            <a:endParaRPr kumimoji="1" lang="zh-CN" altLang="en-GB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这种格式便于简化译码器的硬件设计，指令译码时间短，广泛应用于字长较长的计算机中。如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IBM370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和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VAX-11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系列机。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操作码长度不固定：指令操作码分散在指令字的不同字段中，但指令字长度不变。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优点：可有效地压缩操作码的平均长度，减少指令字的总位数。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缺点：控制器设计难度大，译码复杂，需要更多硬件支持。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在字长较短的微机中被广泛采用。如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PDP-11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Intel8086/80386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等。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4"/>
          <p:cNvSpPr/>
          <p:nvPr/>
        </p:nvSpPr>
        <p:spPr>
          <a:xfrm>
            <a:off x="395288" y="2420938"/>
            <a:ext cx="22860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单字长指令：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0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aphicFrame>
        <p:nvGraphicFramePr>
          <p:cNvPr id="17412" name="Group 4"/>
          <p:cNvGraphicFramePr>
            <a:graphicFrameLocks noGrp="1"/>
          </p:cNvGraphicFramePr>
          <p:nvPr/>
        </p:nvGraphicFramePr>
        <p:xfrm>
          <a:off x="2147888" y="2344738"/>
          <a:ext cx="1646237" cy="457200"/>
        </p:xfrm>
        <a:graphic>
          <a:graphicData uri="http://schemas.openxmlformats.org/drawingml/2006/table">
            <a:tbl>
              <a:tblPr/>
              <a:tblGrid>
                <a:gridCol w="1646237"/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</a:tbl>
          </a:graphicData>
        </a:graphic>
      </p:graphicFrame>
      <p:sp>
        <p:nvSpPr>
          <p:cNvPr id="15368" name="Rectangle 16"/>
          <p:cNvSpPr/>
          <p:nvPr/>
        </p:nvSpPr>
        <p:spPr>
          <a:xfrm>
            <a:off x="395288" y="3487738"/>
            <a:ext cx="7561262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双字长指令：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sz="20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aphicFrame>
        <p:nvGraphicFramePr>
          <p:cNvPr id="17419" name="Group 11"/>
          <p:cNvGraphicFramePr>
            <a:graphicFrameLocks noGrp="1"/>
          </p:cNvGraphicFramePr>
          <p:nvPr/>
        </p:nvGraphicFramePr>
        <p:xfrm>
          <a:off x="2124075" y="3411538"/>
          <a:ext cx="3303588" cy="518160"/>
        </p:xfrm>
        <a:graphic>
          <a:graphicData uri="http://schemas.openxmlformats.org/drawingml/2006/table">
            <a:tbl>
              <a:tblPr/>
              <a:tblGrid>
                <a:gridCol w="1598613"/>
                <a:gridCol w="1704975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15377" name="Rectangle 25"/>
          <p:cNvSpPr/>
          <p:nvPr/>
        </p:nvSpPr>
        <p:spPr>
          <a:xfrm>
            <a:off x="471488" y="4706938"/>
            <a:ext cx="7485062" cy="6715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三字长指令：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aphicFrame>
        <p:nvGraphicFramePr>
          <p:cNvPr id="17428" name="Group 20"/>
          <p:cNvGraphicFramePr>
            <a:graphicFrameLocks noGrp="1"/>
          </p:cNvGraphicFramePr>
          <p:nvPr/>
        </p:nvGraphicFramePr>
        <p:xfrm>
          <a:off x="2147888" y="4706938"/>
          <a:ext cx="5246687" cy="518160"/>
        </p:xfrm>
        <a:graphic>
          <a:graphicData uri="http://schemas.openxmlformats.org/drawingml/2006/table">
            <a:tbl>
              <a:tblPr/>
              <a:tblGrid>
                <a:gridCol w="1574800"/>
                <a:gridCol w="3671887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15387" name="Text Box 29"/>
          <p:cNvSpPr txBox="1"/>
          <p:nvPr/>
        </p:nvSpPr>
        <p:spPr>
          <a:xfrm>
            <a:off x="468313" y="1341438"/>
            <a:ext cx="810421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  <a:ea typeface="新宋体" panose="02010609030101010101" charset="-122"/>
              </a:rPr>
              <a:t>IBM370(</a:t>
            </a:r>
            <a:r>
              <a:rPr lang="en-US" altLang="zh-CN" sz="2800" dirty="0" smtClean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</a:rPr>
              <a:t>OP-</a:t>
            </a:r>
            <a:r>
              <a:rPr kumimoji="1" lang="zh-CN" altLang="en-GB" sz="2800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操作码长度固定</a:t>
            </a:r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  <a:ea typeface="新宋体" panose="02010609030101010101" charset="-122"/>
              </a:rPr>
              <a:t>)</a:t>
            </a:r>
            <a:r>
              <a:rPr lang="zh-CN" altLang="en-US" sz="2800" dirty="0" smtClean="0">
                <a:latin typeface="Times New Roman" panose="02020603050405020304" pitchFamily="18" charset="0"/>
                <a:ea typeface="新宋体" panose="02010609030101010101" charset="-122"/>
              </a:rPr>
              <a:t>指令格式</a:t>
            </a:r>
            <a:endParaRPr lang="zh-CN" altLang="en-US" sz="2800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5388" name="Line 30"/>
          <p:cNvSpPr/>
          <p:nvPr/>
        </p:nvSpPr>
        <p:spPr>
          <a:xfrm>
            <a:off x="5522913" y="4729163"/>
            <a:ext cx="0" cy="5048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5389" name="Text Box 31"/>
          <p:cNvSpPr txBox="1"/>
          <p:nvPr/>
        </p:nvSpPr>
        <p:spPr>
          <a:xfrm>
            <a:off x="3938588" y="3433763"/>
            <a:ext cx="1439862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操作数地址</a:t>
            </a:r>
            <a:endParaRPr lang="zh-CN" altLang="en-US" sz="1800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5390" name="Text Box 32"/>
          <p:cNvSpPr txBox="1"/>
          <p:nvPr/>
        </p:nvSpPr>
        <p:spPr>
          <a:xfrm>
            <a:off x="4081463" y="4729163"/>
            <a:ext cx="1943100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操作数地址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endParaRPr lang="en-US" altLang="zh-CN" sz="1800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5391" name="Text Box 33"/>
          <p:cNvSpPr txBox="1"/>
          <p:nvPr/>
        </p:nvSpPr>
        <p:spPr>
          <a:xfrm>
            <a:off x="5738813" y="4802188"/>
            <a:ext cx="1943100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操作数地址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charset="-122"/>
              </a:rPr>
              <a:t>2</a:t>
            </a:r>
            <a:endParaRPr lang="en-US" altLang="zh-CN" sz="1800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84213" y="476250"/>
            <a:ext cx="7772400" cy="6588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、按照操作码分类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2910" y="564357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zh-CN" altLang="en-US" dirty="0" smtClean="0">
                <a:ea typeface="新宋体" panose="02010609030101010101" charset="-122"/>
              </a:rPr>
              <a:t>指令字长可变</a:t>
            </a:r>
            <a:endParaRPr lang="zh-CN" altLang="en-US" dirty="0"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14375" y="285750"/>
            <a:ext cx="7772400" cy="6588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、按照操作码分类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6386" name="Picture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57188" y="1357313"/>
            <a:ext cx="8251825" cy="5214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8596" y="857232"/>
            <a:ext cx="3193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</a:rPr>
              <a:t>OP-</a:t>
            </a:r>
            <a:r>
              <a:rPr kumimoji="1" lang="zh-CN" altLang="en-GB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操作码长度</a:t>
            </a:r>
            <a:r>
              <a:rPr kumimoji="1" lang="zh-CN" altLang="en-US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不</a:t>
            </a:r>
            <a:r>
              <a:rPr kumimoji="1" lang="zh-CN" altLang="en-GB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固定</a:t>
            </a:r>
            <a:endParaRPr lang="zh-CN" altLang="en-US" dirty="0">
              <a:ea typeface="新宋体" panose="0201060903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10336" y="85723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zh-CN" altLang="en-US" dirty="0" smtClean="0">
                <a:ea typeface="新宋体" panose="02010609030101010101" charset="-122"/>
              </a:rPr>
              <a:t>但指令字长固定</a:t>
            </a:r>
            <a:r>
              <a:rPr lang="en-US" altLang="zh-CN" dirty="0" smtClean="0">
                <a:ea typeface="新宋体" panose="02010609030101010101" charset="-122"/>
              </a:rPr>
              <a:t>16</a:t>
            </a:r>
            <a:r>
              <a:rPr lang="zh-CN" altLang="en-US" dirty="0" smtClean="0">
                <a:ea typeface="新宋体" panose="02010609030101010101" charset="-122"/>
              </a:rPr>
              <a:t>位</a:t>
            </a:r>
            <a:endParaRPr lang="zh-CN" altLang="en-US" dirty="0"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、按照指令字长分类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1881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42481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按指令长度固定与否可以分为：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固定指令字长的指令：所有指令的字长均相等，一般等于机器字长。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可变指令字长的指令：指令字长不固定，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通常取字节的整数倍。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按照指令字长与机器字长的关系分类：</a:t>
            </a:r>
            <a:endParaRPr kumimoji="1" lang="zh-CN" altLang="en-GB" sz="2800" b="1" i="0" u="none" strike="noStrike" kern="0" cap="none" spc="0" normalizeH="0" baseline="0" noProof="0" dirty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短格式指令：指令字长小于或等于机器字长。</a:t>
            </a:r>
            <a:endParaRPr kumimoji="1" lang="zh-CN" altLang="en-GB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长格式指令：指令字长大于机器字长。</a:t>
            </a:r>
            <a:endParaRPr kumimoji="1" lang="zh-CN" altLang="en-GB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一个机器的指令系统中，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短格式指令和长格式指令可以并存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通常将最常用的指令设计成短格式指令，可以节省存储空间、提高指令的执行速度。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三地址指令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9220" name="Group 4"/>
          <p:cNvGraphicFramePr>
            <a:graphicFrameLocks noGrp="1"/>
          </p:cNvGraphicFramePr>
          <p:nvPr/>
        </p:nvGraphicFramePr>
        <p:xfrm>
          <a:off x="1524000" y="2362200"/>
          <a:ext cx="6096000" cy="6096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  <a:gridCol w="1524000"/>
                <a:gridCol w="1524000"/>
              </a:tblGrid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A</a:t>
                      </a:r>
                      <a:r>
                        <a:rPr kumimoji="0" lang="en-US" sz="2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A</a:t>
                      </a:r>
                      <a:r>
                        <a:rPr kumimoji="0" lang="en-US" sz="28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A</a:t>
                      </a:r>
                      <a:r>
                        <a:rPr kumimoji="0" lang="en-US" sz="28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446" name="Rectangle 20"/>
          <p:cNvSpPr/>
          <p:nvPr/>
        </p:nvSpPr>
        <p:spPr>
          <a:xfrm>
            <a:off x="1600200" y="3230563"/>
            <a:ext cx="2514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指令意义：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8447" name="Rectangle 21"/>
          <p:cNvSpPr/>
          <p:nvPr/>
        </p:nvSpPr>
        <p:spPr>
          <a:xfrm>
            <a:off x="3352800" y="3200400"/>
            <a:ext cx="3733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OP (A</a:t>
            </a:r>
            <a:r>
              <a:rPr lang="en-US" altLang="zh-CN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</a:t>
            </a:r>
            <a:r>
              <a:rPr lang="en-US" altLang="zh-CN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3</a:t>
            </a:r>
            <a:r>
              <a:rPr lang="en-US" altLang="zh-CN" sz="1400" dirty="0"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 </a:t>
            </a:r>
            <a:endParaRPr lang="en-US" altLang="zh-CN" sz="1000" dirty="0">
              <a:latin typeface="Times New Roman" panose="02020603050405020304" pitchFamily="18" charset="0"/>
              <a:ea typeface="新宋体" panose="02010609030101010101" charset="-122"/>
              <a:sym typeface="Wingdings" panose="05000000000000000000" pitchFamily="2" charset="2"/>
            </a:endParaRPr>
          </a:p>
        </p:txBody>
      </p:sp>
      <p:sp>
        <p:nvSpPr>
          <p:cNvPr id="18448" name="Rectangle 22"/>
          <p:cNvSpPr/>
          <p:nvPr/>
        </p:nvSpPr>
        <p:spPr>
          <a:xfrm>
            <a:off x="1066800" y="3886200"/>
            <a:ext cx="7620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优点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：适用于需保留操作数的场合。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8449" name="Rectangle 23"/>
          <p:cNvSpPr/>
          <p:nvPr/>
        </p:nvSpPr>
        <p:spPr>
          <a:xfrm>
            <a:off x="1143000" y="4572000"/>
            <a:ext cx="7500938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缺点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：指令码长。所以只在字长较长的大、中型机中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使用，而小型、微型机中很少使用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84213" y="476250"/>
            <a:ext cx="7772400" cy="6588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、按照地址码分类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二地址指令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10244" name="Group 4"/>
          <p:cNvGraphicFramePr>
            <a:graphicFrameLocks noGrp="1"/>
          </p:cNvGraphicFramePr>
          <p:nvPr/>
        </p:nvGraphicFramePr>
        <p:xfrm>
          <a:off x="1524000" y="2286000"/>
          <a:ext cx="6096000" cy="518160"/>
        </p:xfrm>
        <a:graphic>
          <a:graphicData uri="http://schemas.openxmlformats.org/drawingml/2006/table">
            <a:tbl>
              <a:tblPr/>
              <a:tblGrid>
                <a:gridCol w="2032000"/>
                <a:gridCol w="2032000"/>
                <a:gridCol w="2032000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</a:t>
                      </a: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</a:t>
                      </a:r>
                      <a:endParaRPr kumimoji="0" 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A</a:t>
                      </a:r>
                      <a:r>
                        <a:rPr kumimoji="0" lang="en-US" sz="28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A</a:t>
                      </a:r>
                      <a:r>
                        <a:rPr kumimoji="0" lang="en-US" sz="28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</a:tbl>
          </a:graphicData>
        </a:graphic>
      </p:graphicFrame>
      <p:sp>
        <p:nvSpPr>
          <p:cNvPr id="19468" name="Rectangle 16"/>
          <p:cNvSpPr/>
          <p:nvPr/>
        </p:nvSpPr>
        <p:spPr>
          <a:xfrm>
            <a:off x="1600200" y="30480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指令意义：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9469" name="Rectangle 17"/>
          <p:cNvSpPr/>
          <p:nvPr/>
        </p:nvSpPr>
        <p:spPr>
          <a:xfrm>
            <a:off x="3200400" y="3048000"/>
            <a:ext cx="3124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altLang="x-none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</a:t>
            </a:r>
            <a:r>
              <a:rPr lang="en-US" altLang="x-none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altLang="x-none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）→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en-US" altLang="zh-CN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9470" name="Rectangle 18"/>
          <p:cNvSpPr/>
          <p:nvPr/>
        </p:nvSpPr>
        <p:spPr>
          <a:xfrm>
            <a:off x="762000" y="3810000"/>
            <a:ext cx="990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特点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9471" name="Rectangle 19"/>
          <p:cNvSpPr/>
          <p:nvPr/>
        </p:nvSpPr>
        <p:spPr>
          <a:xfrm>
            <a:off x="685800" y="4419600"/>
            <a:ext cx="7467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①指令码长度适中，使用方便。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9472" name="Rectangle 20"/>
          <p:cNvSpPr/>
          <p:nvPr/>
        </p:nvSpPr>
        <p:spPr>
          <a:xfrm>
            <a:off x="539750" y="5105400"/>
            <a:ext cx="8458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②执行指令后，目的地址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baseline="-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中的操作数被运算结果所取代。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84213" y="476250"/>
            <a:ext cx="7772400" cy="6588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、按照地址码分类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4"/>
          <p:cNvSpPr/>
          <p:nvPr/>
        </p:nvSpPr>
        <p:spPr>
          <a:xfrm>
            <a:off x="928688" y="2428875"/>
            <a:ext cx="6286500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宋体" panose="02010600030101010101" pitchFamily="2" charset="-122"/>
                <a:ea typeface="新宋体" panose="02010609030101010101" charset="-122"/>
              </a:rPr>
              <a:t>按操作数的来源分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RR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、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SS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RS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三种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0482" name="Rectangle 5"/>
          <p:cNvSpPr/>
          <p:nvPr/>
        </p:nvSpPr>
        <p:spPr>
          <a:xfrm>
            <a:off x="685800" y="3124200"/>
            <a:ext cx="19812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en-US" altLang="zh-CN" dirty="0">
                <a:solidFill>
                  <a:srgbClr val="99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RR</a:t>
            </a:r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型指令</a:t>
            </a:r>
            <a:r>
              <a:rPr lang="zh-CN" altLang="en-US" sz="28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0483" name="Rectangle 6"/>
          <p:cNvSpPr/>
          <p:nvPr/>
        </p:nvSpPr>
        <p:spPr>
          <a:xfrm>
            <a:off x="685800" y="3962400"/>
            <a:ext cx="1676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r"/>
            <a:r>
              <a:rPr lang="en-US" altLang="zh-CN" dirty="0">
                <a:solidFill>
                  <a:srgbClr val="99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SS</a:t>
            </a:r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型指令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0484" name="Rectangle 7"/>
          <p:cNvSpPr/>
          <p:nvPr/>
        </p:nvSpPr>
        <p:spPr>
          <a:xfrm>
            <a:off x="685800" y="4876800"/>
            <a:ext cx="1828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en-US" altLang="zh-CN" dirty="0">
                <a:solidFill>
                  <a:srgbClr val="99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RS</a:t>
            </a:r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型指令</a:t>
            </a:r>
            <a:r>
              <a:rPr lang="zh-CN" altLang="en-US" sz="28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0485" name="Rectangle 8"/>
          <p:cNvSpPr/>
          <p:nvPr/>
        </p:nvSpPr>
        <p:spPr>
          <a:xfrm>
            <a:off x="2438400" y="3200400"/>
            <a:ext cx="5029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---两个操作数均来自寄存器的指令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0486" name="Rectangle 9"/>
          <p:cNvSpPr/>
          <p:nvPr/>
        </p:nvSpPr>
        <p:spPr>
          <a:xfrm>
            <a:off x="2438400" y="4038600"/>
            <a:ext cx="5419748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---两个操作数均来自内存的</a:t>
            </a:r>
            <a:r>
              <a:rPr lang="zh-CN" alt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(?)</a:t>
            </a:r>
            <a:r>
              <a:rPr lang="zh-CN" altLang="en-US" i="1" dirty="0" smtClean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i="1" dirty="0">
              <a:solidFill>
                <a:srgbClr val="FF00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0487" name="Rectangle 10"/>
          <p:cNvSpPr/>
          <p:nvPr/>
        </p:nvSpPr>
        <p:spPr>
          <a:xfrm>
            <a:off x="2362200" y="4876800"/>
            <a:ext cx="6172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---操作数分别来自寄存器和内存的指令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00063" y="642938"/>
            <a:ext cx="7772400" cy="6588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、按照地址码分类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00063" y="1500188"/>
            <a:ext cx="7772400" cy="6429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</a:rPr>
              <a:t>二地址指令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 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新宋体" panose="02010609030101010101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42938" y="357188"/>
            <a:ext cx="7772400" cy="6588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第四章   指令系统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9" name="Picture 5" descr="C:\Documents and Settings\Administrator\Application Data\Tencent\Users\68046508\QQ\WinTemp\RichOle\LS2MQDXK3HL()[40F3I}0TF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57158" y="1428736"/>
            <a:ext cx="8478838" cy="2546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391400" cy="481013"/>
          </a:xfrm>
        </p:spPr>
        <p:txBody>
          <a:bodyPr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一地址指令 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</p:txBody>
      </p:sp>
      <p:graphicFrame>
        <p:nvGraphicFramePr>
          <p:cNvPr id="11268" name="Group 4"/>
          <p:cNvGraphicFramePr>
            <a:graphicFrameLocks noGrp="1"/>
          </p:cNvGraphicFramePr>
          <p:nvPr/>
        </p:nvGraphicFramePr>
        <p:xfrm>
          <a:off x="1943100" y="1981200"/>
          <a:ext cx="5410200" cy="533400"/>
        </p:xfrm>
        <a:graphic>
          <a:graphicData uri="http://schemas.openxmlformats.org/drawingml/2006/table">
            <a:tbl>
              <a:tblPr/>
              <a:tblGrid>
                <a:gridCol w="2705100"/>
                <a:gridCol w="2705100"/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OP</a:t>
                      </a:r>
                      <a:endParaRPr kumimoji="0" 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  A</a:t>
                      </a:r>
                      <a:endParaRPr kumimoji="0" 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21514" name="Rectangle 14"/>
          <p:cNvSpPr/>
          <p:nvPr/>
        </p:nvSpPr>
        <p:spPr>
          <a:xfrm>
            <a:off x="457200" y="2667000"/>
            <a:ext cx="1828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指令意义：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1515" name="Rectangle 15"/>
          <p:cNvSpPr/>
          <p:nvPr/>
        </p:nvSpPr>
        <p:spPr>
          <a:xfrm>
            <a:off x="533400" y="3230563"/>
            <a:ext cx="33528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①对于单操作数指令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1516" name="Rectangle 16"/>
          <p:cNvSpPr/>
          <p:nvPr/>
        </p:nvSpPr>
        <p:spPr>
          <a:xfrm>
            <a:off x="3505200" y="3230563"/>
            <a:ext cx="22860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 (A)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AC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 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  <a:sym typeface="Wingdings" panose="05000000000000000000" pitchFamily="2" charset="2"/>
            </a:endParaRPr>
          </a:p>
        </p:txBody>
      </p:sp>
      <p:sp>
        <p:nvSpPr>
          <p:cNvPr id="21517" name="Rectangle 17"/>
          <p:cNvSpPr/>
          <p:nvPr/>
        </p:nvSpPr>
        <p:spPr>
          <a:xfrm>
            <a:off x="5715000" y="3230563"/>
            <a:ext cx="22098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累加器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0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1518" name="Rectangle 18"/>
          <p:cNvSpPr/>
          <p:nvPr/>
        </p:nvSpPr>
        <p:spPr>
          <a:xfrm>
            <a:off x="3200400" y="3657600"/>
            <a:ext cx="59436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例如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LDA  48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指令，执行(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MEM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)</a:t>
            </a:r>
            <a:r>
              <a:rPr lang="en-US" altLang="zh-CN" sz="1000" dirty="0">
                <a:latin typeface="Times New Roman" panose="02020603050405020304" pitchFamily="18" charset="0"/>
                <a:ea typeface="新宋体" panose="02010609030101010101" charset="-122"/>
              </a:rPr>
              <a:t>48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AC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的操作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  <a:sym typeface="Wingdings" panose="05000000000000000000" pitchFamily="2" charset="2"/>
              </a:rPr>
              <a:t>。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 </a:t>
            </a:r>
            <a:endParaRPr lang="zh-CN" altLang="en-US" sz="2000" dirty="0">
              <a:latin typeface="Times New Roman" panose="02020603050405020304" pitchFamily="18" charset="0"/>
              <a:ea typeface="新宋体" panose="02010609030101010101" charset="-122"/>
              <a:sym typeface="Wingdings" panose="05000000000000000000" pitchFamily="2" charset="2"/>
            </a:endParaRPr>
          </a:p>
        </p:txBody>
      </p:sp>
      <p:sp>
        <p:nvSpPr>
          <p:cNvPr id="21519" name="Rectangle 19"/>
          <p:cNvSpPr/>
          <p:nvPr/>
        </p:nvSpPr>
        <p:spPr>
          <a:xfrm>
            <a:off x="381000" y="4038600"/>
            <a:ext cx="3733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②对于双操作数指令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1520" name="Rectangle 20"/>
          <p:cNvSpPr/>
          <p:nvPr/>
        </p:nvSpPr>
        <p:spPr>
          <a:xfrm>
            <a:off x="3429000" y="4038600"/>
            <a:ext cx="3200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x-none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</a:t>
            </a:r>
            <a:r>
              <a:rPr lang="en-US" altLang="x-none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x-none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）→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en-US" altLang="zh-CN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1521" name="Rectangle 21"/>
          <p:cNvSpPr/>
          <p:nvPr/>
        </p:nvSpPr>
        <p:spPr>
          <a:xfrm>
            <a:off x="1371600" y="4572000"/>
            <a:ext cx="1981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显地址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1522" name="Rectangle 22"/>
          <p:cNvSpPr/>
          <p:nvPr/>
        </p:nvSpPr>
        <p:spPr>
          <a:xfrm>
            <a:off x="3048000" y="4648200"/>
            <a:ext cx="5638800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隐含地址，是隐含的寻址方式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523" name="Rectangle 23"/>
          <p:cNvSpPr/>
          <p:nvPr/>
        </p:nvSpPr>
        <p:spPr>
          <a:xfrm>
            <a:off x="685800" y="5105400"/>
            <a:ext cx="6815138" cy="708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优点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：特别适用于只需一个地址的指令，指令字长度短。</a:t>
            </a:r>
            <a:endParaRPr lang="en-US" altLang="zh-CN" sz="20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             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例如：“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+1”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、“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-1”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、“求反”等指令。 </a:t>
            </a:r>
            <a:endParaRPr lang="zh-CN" altLang="en-US" sz="2000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1524" name="Rectangle 24"/>
          <p:cNvSpPr/>
          <p:nvPr/>
        </p:nvSpPr>
        <p:spPr>
          <a:xfrm>
            <a:off x="642938" y="5786438"/>
            <a:ext cx="67056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缺点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：对于两个操作数都来自内存的运算，速度慢。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684213" y="476250"/>
            <a:ext cx="7772400" cy="6588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、按照地址码分类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、按照地址码分类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1773238"/>
            <a:ext cx="8064500" cy="38163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零地址指令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441325" marR="0" lvl="1" indent="-25908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不涉及操作数：如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NOP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、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HLT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441325" marR="0" lvl="1" indent="-25908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操作数隐含：如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PUSH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、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POP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graphicFrame>
        <p:nvGraphicFramePr>
          <p:cNvPr id="419877" name="Group 37"/>
          <p:cNvGraphicFramePr>
            <a:graphicFrameLocks noGrp="1"/>
          </p:cNvGraphicFramePr>
          <p:nvPr/>
        </p:nvGraphicFramePr>
        <p:xfrm>
          <a:off x="5364163" y="1844675"/>
          <a:ext cx="2736850" cy="457200"/>
        </p:xfrm>
        <a:graphic>
          <a:graphicData uri="http://schemas.openxmlformats.org/drawingml/2006/table">
            <a:tbl>
              <a:tblPr/>
              <a:tblGrid>
                <a:gridCol w="2736850"/>
              </a:tblGrid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宋体" panose="02010609030101010101" charset="-122"/>
                        </a:rPr>
                        <a:t>OP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1987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9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操作码扩展技术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98338" name="Rectangle 2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42481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可变操作码长度格式</a:t>
            </a:r>
            <a:endParaRPr kumimoji="1" lang="zh-CN" altLang="en-GB" sz="24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在设计操作码不固定的指令系统时，应安排指令使用频度高的指令占用短的操作码，对使用频度低的指令可占用较长的操作码，这样可以缩短经常使用的指令的译码时间。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采用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扩展操作码技术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，使操作码的长度随地址数的减少而增加，即不同地址数的指令可以具有不同长度的操作码，从而可以有效地缩短指令字长。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指令操作码扩展技术是一种重要的指令优化技术，它可以缩短指令的平均长度，增加指令字所能表示的操作信息。但指令操作码扩展技术需要更多的硬件支持，它的指令译码更加复杂，使控制器设计难度增大。 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CC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38" y="1285875"/>
            <a:ext cx="4214813" cy="4318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例：</a:t>
            </a:r>
            <a:endParaRPr kumimoji="1" lang="zh-CN" altLang="en-US" sz="3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1507" name="Group 3"/>
          <p:cNvGraphicFramePr>
            <a:graphicFrameLocks noGrp="1"/>
          </p:cNvGraphicFramePr>
          <p:nvPr/>
        </p:nvGraphicFramePr>
        <p:xfrm>
          <a:off x="5508625" y="836613"/>
          <a:ext cx="2808288" cy="334963"/>
        </p:xfrm>
        <a:graphic>
          <a:graphicData uri="http://schemas.openxmlformats.org/drawingml/2006/table">
            <a:tbl>
              <a:tblPr/>
              <a:tblGrid>
                <a:gridCol w="719138"/>
                <a:gridCol w="703262"/>
                <a:gridCol w="736600"/>
                <a:gridCol w="649288"/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OP</a:t>
                      </a:r>
                      <a:endParaRPr kumimoji="0" lang="en-GB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519" name="Group 15"/>
          <p:cNvGraphicFramePr>
            <a:graphicFrameLocks noGrp="1"/>
          </p:cNvGraphicFramePr>
          <p:nvPr/>
        </p:nvGraphicFramePr>
        <p:xfrm>
          <a:off x="5494338" y="1268413"/>
          <a:ext cx="2809875" cy="1189038"/>
        </p:xfrm>
        <a:graphic>
          <a:graphicData uri="http://schemas.openxmlformats.org/drawingml/2006/table">
            <a:tbl>
              <a:tblPr/>
              <a:tblGrid>
                <a:gridCol w="720725"/>
                <a:gridCol w="720725"/>
                <a:gridCol w="719137"/>
                <a:gridCol w="649288"/>
              </a:tblGrid>
              <a:tr h="1189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</a:t>
                      </a:r>
                      <a:endParaRPr kumimoji="0" lang="en-GB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</a:t>
                      </a:r>
                      <a:endParaRPr kumimoji="0" lang="en-GB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1110</a:t>
                      </a:r>
                      <a:endParaRPr kumimoji="0" lang="en-GB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4602" name="Rectangle 27"/>
          <p:cNvSpPr/>
          <p:nvPr/>
        </p:nvSpPr>
        <p:spPr>
          <a:xfrm>
            <a:off x="1331913" y="2349500"/>
            <a:ext cx="3841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r>
              <a:rPr lang="en-GB" altLang="en-US" dirty="0">
                <a:latin typeface="Arial" panose="020B0604020202020204" pitchFamily="34" charset="0"/>
                <a:ea typeface="新宋体" panose="02010609030101010101" charset="-122"/>
              </a:rPr>
              <a:t>4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位操作码</a:t>
            </a:r>
            <a:r>
              <a:rPr lang="en-GB" altLang="en-US" dirty="0">
                <a:latin typeface="Arial" panose="020B0604020202020204" pitchFamily="34" charset="0"/>
                <a:ea typeface="新宋体" panose="02010609030101010101" charset="-122"/>
              </a:rPr>
              <a:t>,15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条三地址指令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aphicFrame>
        <p:nvGraphicFramePr>
          <p:cNvPr id="21532" name="Group 28"/>
          <p:cNvGraphicFramePr>
            <a:graphicFrameLocks noGrp="1"/>
          </p:cNvGraphicFramePr>
          <p:nvPr/>
        </p:nvGraphicFramePr>
        <p:xfrm>
          <a:off x="5508625" y="2636838"/>
          <a:ext cx="2808288" cy="1068388"/>
        </p:xfrm>
        <a:graphic>
          <a:graphicData uri="http://schemas.openxmlformats.org/drawingml/2006/table">
            <a:tbl>
              <a:tblPr/>
              <a:tblGrid>
                <a:gridCol w="733425"/>
                <a:gridCol w="635000"/>
                <a:gridCol w="719138"/>
                <a:gridCol w="720725"/>
              </a:tblGrid>
              <a:tr h="1068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1110</a:t>
                      </a:r>
                      <a:endParaRPr kumimoji="0" lang="en-GB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GB" alt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4615" name="Rectangle 40"/>
          <p:cNvSpPr/>
          <p:nvPr/>
        </p:nvSpPr>
        <p:spPr>
          <a:xfrm>
            <a:off x="1331913" y="3429000"/>
            <a:ext cx="40100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 eaLnBrk="0" hangingPunct="0"/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位操作码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,15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条二地址指令 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aphicFrame>
        <p:nvGraphicFramePr>
          <p:cNvPr id="21545" name="Group 41"/>
          <p:cNvGraphicFramePr>
            <a:graphicFrameLocks noGrp="1"/>
          </p:cNvGraphicFramePr>
          <p:nvPr/>
        </p:nvGraphicFramePr>
        <p:xfrm>
          <a:off x="5495925" y="3873500"/>
          <a:ext cx="2808288" cy="1068388"/>
        </p:xfrm>
        <a:graphic>
          <a:graphicData uri="http://schemas.openxmlformats.org/drawingml/2006/table">
            <a:tbl>
              <a:tblPr/>
              <a:tblGrid>
                <a:gridCol w="733425"/>
                <a:gridCol w="706438"/>
                <a:gridCol w="647700"/>
                <a:gridCol w="720725"/>
              </a:tblGrid>
              <a:tr h="1068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1110</a:t>
                      </a:r>
                      <a:endParaRPr kumimoji="0" lang="en-GB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4628" name="Rectangle 53"/>
          <p:cNvSpPr/>
          <p:nvPr/>
        </p:nvSpPr>
        <p:spPr>
          <a:xfrm>
            <a:off x="1187450" y="4437063"/>
            <a:ext cx="40116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 defTabSz="0">
              <a:tabLst>
                <a:tab pos="522605" algn="ctr"/>
              </a:tabLst>
            </a:pP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位操作码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,15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条一地址指令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aphicFrame>
        <p:nvGraphicFramePr>
          <p:cNvPr id="21558" name="Group 54"/>
          <p:cNvGraphicFramePr>
            <a:graphicFrameLocks noGrp="1"/>
          </p:cNvGraphicFramePr>
          <p:nvPr/>
        </p:nvGraphicFramePr>
        <p:xfrm>
          <a:off x="5495925" y="5084763"/>
          <a:ext cx="2820988" cy="1068388"/>
        </p:xfrm>
        <a:graphic>
          <a:graphicData uri="http://schemas.openxmlformats.org/drawingml/2006/table">
            <a:tbl>
              <a:tblPr/>
              <a:tblGrid>
                <a:gridCol w="738188"/>
                <a:gridCol w="655637"/>
                <a:gridCol w="714375"/>
                <a:gridCol w="712788"/>
              </a:tblGrid>
              <a:tr h="1068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4641" name="Rectangle 66"/>
          <p:cNvSpPr/>
          <p:nvPr/>
        </p:nvSpPr>
        <p:spPr>
          <a:xfrm>
            <a:off x="1187450" y="5300663"/>
            <a:ext cx="18335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16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位操作码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操作码扩展技术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79388" y="333375"/>
            <a:ext cx="8172450" cy="7032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2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313" y="1412875"/>
            <a:ext cx="8135937" cy="433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95288" y="1412875"/>
            <a:ext cx="8208962" cy="4429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6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388" y="333375"/>
            <a:ext cx="8172450" cy="703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79388" y="333375"/>
            <a:ext cx="8172450" cy="7032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0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313" y="1412875"/>
            <a:ext cx="8135937" cy="4389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5357826"/>
            <a:ext cx="7772400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指令总条数？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三、操作数类型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21891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按照指令处理的操作数存放位置分：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441325" marR="0" lvl="1" indent="-25908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存储器类型：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操作数存放在主存中，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为其地址信息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441325" marR="0" lvl="1" indent="-25908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寄存器类型：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操作数存放在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CPU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的通用寄存器中，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为寄存器号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441325" marR="0" lvl="1" indent="-25908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立即数类型：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操作数存放在指令（地址字段）中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按照指令处理的操作数性质分：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441325" marR="0" lvl="1" indent="-25908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地址（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addresses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）：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存储器地址，是无符号整数。</a:t>
            </a:r>
            <a:endParaRPr kumimoji="1" lang="zh-CN" altLang="en-GB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441325" marR="0" lvl="1" indent="-25908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数字（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numbers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）：整数、浮点数、十进制数。</a:t>
            </a:r>
            <a:endParaRPr kumimoji="1" lang="zh-CN" altLang="en-GB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441325" marR="0" lvl="1" indent="-25908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字符（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characters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441325" lvl="1" indent="-259080" eaLnBrk="1" hangingPunct="1">
              <a:lnSpc>
                <a:spcPct val="80000"/>
              </a:lnSpc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逻辑数据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lang="en-US" altLang="zh-CN" sz="2400" b="1" dirty="0" smtClean="0"/>
              <a:t> </a:t>
            </a:r>
            <a:r>
              <a:rPr lang="en-US" altLang="zh-CN" sz="2400" b="1" dirty="0" err="1" smtClean="0"/>
              <a:t>boolean</a:t>
            </a:r>
            <a:r>
              <a:rPr lang="en-US" altLang="zh-CN" sz="2400" b="1" dirty="0" smtClean="0"/>
              <a:t>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：真假两种状态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2115" name="Group 163"/>
          <p:cNvGraphicFramePr>
            <a:graphicFrameLocks noGrp="1"/>
          </p:cNvGraphicFramePr>
          <p:nvPr/>
        </p:nvGraphicFramePr>
        <p:xfrm>
          <a:off x="466725" y="765175"/>
          <a:ext cx="8208963" cy="5406840"/>
        </p:xfrm>
        <a:graphic>
          <a:graphicData uri="http://schemas.openxmlformats.org/drawingml/2006/table">
            <a:tbl>
              <a:tblPr/>
              <a:tblGrid>
                <a:gridCol w="1511300"/>
                <a:gridCol w="6697663"/>
              </a:tblGrid>
              <a:tr h="2286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类型</a:t>
                      </a:r>
                      <a:endParaRPr kumimoji="0" lang="zh-CN" altLang="en-GB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解释</a:t>
                      </a:r>
                      <a:endParaRPr kumimoji="0" lang="zh-CN" altLang="en-GB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⒈ 整数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补码表示的二进制数，字节（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8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位）、字（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16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位）和双字（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32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位）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3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种</a:t>
                      </a:r>
                      <a:endParaRPr kumimoji="0" lang="zh-CN" altLang="en-GB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349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⒉ 序数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无符号二进制数，字节（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8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位）、字（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16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位）和双字（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32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位）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3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种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7254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⒊ 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UBCD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数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未拼装（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unpacked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）的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BCD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数、数字值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0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到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9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，每个数字占一个字节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⒋ 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BCD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数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经过拼装的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BCD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数，一个字节可表示两位数字，从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00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到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99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397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⒌ 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指针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32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位有效地址，指出段内的地址偏移量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7254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⒍ 位字段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连续的位，或称之为位串。位串可以开始于任意字节中的任意位置。位串长度可达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232-1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7254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⒎ 字节串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连续的字节，也可以是连续的字或双字，因为有专门的串指令能对上述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3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种串进行处理。串长度为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0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到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232-1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字节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⒏ 浮点数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浮点部件所支持的数据类型，见附录表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5.3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382116" name="Rectangle 164"/>
          <p:cNvSpPr>
            <a:spLocks noGrp="1" noChangeArrowheads="1"/>
          </p:cNvSpPr>
          <p:nvPr>
            <p:ph type="title"/>
          </p:nvPr>
        </p:nvSpPr>
        <p:spPr>
          <a:xfrm>
            <a:off x="684213" y="188913"/>
            <a:ext cx="7772400" cy="4429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所支持的数据类型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1" lang="zh-CN" altLang="en-US" sz="2400" b="1" i="0" u="sng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和</a:t>
            </a:r>
            <a:r>
              <a:rPr kumimoji="1" lang="en-US" altLang="zh-CN" sz="2400" b="1" i="0" u="sng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C++</a:t>
            </a:r>
            <a:r>
              <a:rPr kumimoji="1" lang="zh-CN" altLang="en-US" sz="2400" b="1" i="0" u="sng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中不同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)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3821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9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浮点部件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所支持的数据类型 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83055" name="Group 79"/>
          <p:cNvGraphicFramePr>
            <a:graphicFrameLocks noGrp="1"/>
          </p:cNvGraphicFramePr>
          <p:nvPr>
            <p:ph idx="1"/>
          </p:nvPr>
        </p:nvGraphicFramePr>
        <p:xfrm>
          <a:off x="611188" y="1196975"/>
          <a:ext cx="7991475" cy="4349246"/>
        </p:xfrm>
        <a:graphic>
          <a:graphicData uri="http://schemas.openxmlformats.org/drawingml/2006/table">
            <a:tbl>
              <a:tblPr/>
              <a:tblGrid>
                <a:gridCol w="1295400"/>
                <a:gridCol w="6696075"/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类型</a:t>
                      </a:r>
                      <a:endParaRPr kumimoji="0" lang="zh-CN" alt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解释</a:t>
                      </a:r>
                      <a:endParaRPr kumimoji="0" lang="zh-CN" alt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33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⒈ </a:t>
                      </a:r>
                      <a:r>
                        <a:rPr lang="zh-CN" altLang="en-GB" sz="1800" b="1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+mn-ea"/>
                        </a:rPr>
                        <a:t>短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整数</a:t>
                      </a:r>
                      <a:endParaRPr kumimoji="0" lang="zh-CN" alt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补码表示的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位带符号数</a:t>
                      </a:r>
                      <a:endParaRPr kumimoji="0" lang="zh-CN" alt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33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⒉ </a:t>
                      </a:r>
                      <a:r>
                        <a:rPr lang="zh-CN" altLang="en-GB" sz="1800" b="1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+mn-ea"/>
                        </a:rPr>
                        <a:t>字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整数</a:t>
                      </a:r>
                      <a:endParaRPr kumimoji="0" lang="zh-CN" alt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补码表示的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32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位带符号数</a:t>
                      </a:r>
                      <a:endParaRPr kumimoji="0" lang="zh-CN" alt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⒊ 长整数</a:t>
                      </a:r>
                      <a:endParaRPr kumimoji="0" lang="zh-CN" alt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补码表示的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64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位带符号数</a:t>
                      </a:r>
                      <a:endParaRPr kumimoji="0" lang="zh-CN" alt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⒋ 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BCD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数</a:t>
                      </a:r>
                      <a:endParaRPr kumimoji="0" lang="zh-CN" alt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共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80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位。最高位是符号位，紧接着的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位没有使用，剩下的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72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位表示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18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BCD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数字。每个数字占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位，其值为从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到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zh-CN" alt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⒌ 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单精度浮点数</a:t>
                      </a:r>
                      <a:endParaRPr kumimoji="0" lang="zh-CN" alt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共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32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位。最高位是符号位，紧接着的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位是移码表示的阶码，剩下的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位用来表示尾数的小数部分，采用隐藏位</a:t>
                      </a:r>
                      <a:endParaRPr kumimoji="0" lang="zh-CN" alt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⒍ 双精度浮点数</a:t>
                      </a:r>
                      <a:endParaRPr kumimoji="0" lang="zh-CN" alt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共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64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位。最高位是符号位，紧接着的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位是移码表示的阶码，剩</a:t>
                      </a:r>
                      <a:endParaRPr kumimoji="0" lang="zh-CN" alt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下的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位用来表示尾数的小数部分，采用隐藏位</a:t>
                      </a:r>
                      <a:endParaRPr kumimoji="0" lang="zh-CN" alt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⒎ 扩展精度浮点数</a:t>
                      </a:r>
                      <a:endParaRPr kumimoji="0" lang="zh-CN" alt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共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80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位。最高位是符号位，紧接着的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位是移码表示的阶码，剩</a:t>
                      </a:r>
                      <a:endParaRPr kumimoji="0" lang="zh-CN" alt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下的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64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位用来表示尾数，包括整数和小数部分，无隐藏位</a:t>
                      </a:r>
                      <a:endParaRPr kumimoji="0" lang="zh-CN" alt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38305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8596" y="285728"/>
            <a:ext cx="84296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ea typeface="新宋体" panose="02010609030101010101" charset="-122"/>
              </a:rPr>
              <a:t>指令系统是指计算机所能执行的全部指令的集合，它描述了计算机内全部的控制信息和“逻辑判断”能力。不同计算机的指令系统包含的指令种类和数目也不同。</a:t>
            </a:r>
            <a:endParaRPr lang="zh-CN" altLang="en-US" dirty="0">
              <a:ea typeface="新宋体" panose="02010609030101010101" charset="-122"/>
            </a:endParaRPr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1" cstate="print"/>
          <a:srcRect t="35135"/>
          <a:stretch>
            <a:fillRect/>
          </a:stretch>
        </p:blipFill>
        <p:spPr>
          <a:xfrm>
            <a:off x="357158" y="2000240"/>
            <a:ext cx="8480425" cy="342900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、指令的寻址方式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27011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2" action="ppaction://hlinksldjump"/>
              </a:rPr>
              <a:t>一、指令寻址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二、数据寻址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、指令的寻址方式</a:t>
            </a:r>
            <a:endParaRPr kumimoji="1" lang="zh-CN" altLang="en-US" sz="40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 1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．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什么叫寻址方式？（编址、选址、定址方式）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32771" name="Rectangle 4"/>
          <p:cNvSpPr/>
          <p:nvPr/>
        </p:nvSpPr>
        <p:spPr>
          <a:xfrm>
            <a:off x="1371283" y="1938973"/>
            <a:ext cx="6629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形成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操作数地址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或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指令地址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的方法方式。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2000" dirty="0">
              <a:solidFill>
                <a:srgbClr val="0000FF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2772" name="Rectangle 5"/>
          <p:cNvSpPr/>
          <p:nvPr/>
        </p:nvSpPr>
        <p:spPr>
          <a:xfrm>
            <a:off x="685800" y="32004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． 术语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2773" name="Rectangle 6"/>
          <p:cNvSpPr/>
          <p:nvPr/>
        </p:nvSpPr>
        <p:spPr>
          <a:xfrm>
            <a:off x="1371600" y="3886200"/>
            <a:ext cx="6705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形式地址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D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2774" name="Rectangle 7"/>
          <p:cNvSpPr/>
          <p:nvPr/>
        </p:nvSpPr>
        <p:spPr>
          <a:xfrm>
            <a:off x="1371600" y="4572000"/>
            <a:ext cx="6858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有效地址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E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2775" name="Rectangle 8"/>
          <p:cNvSpPr/>
          <p:nvPr/>
        </p:nvSpPr>
        <p:spPr>
          <a:xfrm>
            <a:off x="2895600" y="3962400"/>
            <a:ext cx="5181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—指令中给出的地址码。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2776" name="Rectangle 9"/>
          <p:cNvSpPr/>
          <p:nvPr/>
        </p:nvSpPr>
        <p:spPr>
          <a:xfrm>
            <a:off x="2819400" y="4572000"/>
            <a:ext cx="5410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—操作数（或指令）的真实地址。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、指令的寻址方式</a:t>
            </a:r>
            <a:endParaRPr kumimoji="1" lang="zh-CN" altLang="en-US" sz="40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412875"/>
            <a:ext cx="7924800" cy="4419600"/>
          </a:xfrm>
        </p:spPr>
        <p:txBody>
          <a:bodyPr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3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．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对寻址方式的设计要求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33795" name="Rectangle 4"/>
          <p:cNvSpPr/>
          <p:nvPr/>
        </p:nvSpPr>
        <p:spPr>
          <a:xfrm>
            <a:off x="641350" y="2098675"/>
            <a:ext cx="47307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①指令内的地址码长度尽可能短； 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33796" name="Rectangle 5"/>
          <p:cNvSpPr/>
          <p:nvPr/>
        </p:nvSpPr>
        <p:spPr>
          <a:xfrm>
            <a:off x="796925" y="2697480"/>
            <a:ext cx="33521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②寻址范围尽可能大；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33797" name="Rectangle 6"/>
          <p:cNvSpPr/>
          <p:nvPr/>
        </p:nvSpPr>
        <p:spPr>
          <a:xfrm>
            <a:off x="714375" y="3284538"/>
            <a:ext cx="7424738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l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③地址能隐含在寄存器里，而且能访问整个主存空间； 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33798" name="Rectangle 7"/>
          <p:cNvSpPr/>
          <p:nvPr/>
        </p:nvSpPr>
        <p:spPr>
          <a:xfrm>
            <a:off x="437833" y="3901123"/>
            <a:ext cx="76295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   ④希望能在不改变指令的情况下改变地址的实际值； 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33799" name="Rectangle 8"/>
          <p:cNvSpPr/>
          <p:nvPr/>
        </p:nvSpPr>
        <p:spPr>
          <a:xfrm>
            <a:off x="796925" y="4537710"/>
            <a:ext cx="46329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⑤希望寻址方式尽可能简单； 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404813"/>
            <a:ext cx="7772400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一、指令寻址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96975"/>
            <a:ext cx="7772400" cy="45370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、  顺序寻址方式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控制器中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使用程序计数器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来指示指令在内存中的地址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。在程序顺序执行时，指令的地址码由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自加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得出。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指令在内存中按顺序存放，当顺序执行一段程序时，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根据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从存储器取出当前指令， 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自动＋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，然后执行这条指令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；接着又根据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指示从存储器取出下一条指令， 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自动＋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 执行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……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、跳跃寻址方式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当程序执行转移指令时，程序不再顺序执行，而是跳转到另一个地址去执行，此时，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由该条转移指令的地址码字段可以得到新指令地址，然后将其置入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中。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4820" name="Rectangle 7"/>
          <p:cNvSpPr/>
          <p:nvPr/>
        </p:nvSpPr>
        <p:spPr>
          <a:xfrm>
            <a:off x="0" y="5715000"/>
            <a:ext cx="21336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666750" algn="just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应用：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indent="666750" eaLnBrk="0" hangingPunct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43063" y="5715000"/>
            <a:ext cx="653891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①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程序转移、子程序调用、程序中断；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sp>
        <p:nvSpPr>
          <p:cNvPr id="34822" name="Rectangle 9"/>
          <p:cNvSpPr/>
          <p:nvPr/>
        </p:nvSpPr>
        <p:spPr>
          <a:xfrm>
            <a:off x="1285875" y="6143625"/>
            <a:ext cx="6172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   ② 循环程序。 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66155" y="6248400"/>
            <a:ext cx="1905000" cy="45720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C:\Documents and Settings\Administrator\Application Data\Tencent\Users\68046508\QQ\WinTemp\RichOle\9JAVFL9XEP~26Z$UO3[EPTQ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2428875"/>
            <a:ext cx="9039225" cy="3429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84213" y="404813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一、指令寻址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57188" y="1071563"/>
            <a:ext cx="7772400" cy="4537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、  顺序寻址方式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、跳跃寻址方式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二、数据寻址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991475" cy="41767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、隐含寻址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、立即寻址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3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、直接寻址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、间接寻址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5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、寄存器寻址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6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、寄存器间接寻址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7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、偏移寻址： 变址寻址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/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基址寻址 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/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相对寻址 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8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、段寻址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9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、堆栈寻址 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、隐含寻址</a:t>
            </a:r>
            <a:endParaRPr kumimoji="1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7891" name="Picture 1" descr="C:\Documents and Settings\Administrator\Application Data\Tencent\Users\68046508\QQ\WinTemp\RichOle\Q0JA}I[~F5VSCSU)9T3L@}H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42938" y="1214438"/>
            <a:ext cx="6624637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09600" y="2428875"/>
            <a:ext cx="7391400" cy="4810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</a:rPr>
              <a:t>例如：一地址指令 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1943100" y="2962275"/>
          <a:ext cx="5410200" cy="533400"/>
        </p:xfrm>
        <a:graphic>
          <a:graphicData uri="http://schemas.openxmlformats.org/drawingml/2006/table">
            <a:tbl>
              <a:tblPr/>
              <a:tblGrid>
                <a:gridCol w="2705100"/>
                <a:gridCol w="2705100"/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OP</a:t>
                      </a:r>
                      <a:endParaRPr kumimoji="0" 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  A</a:t>
                      </a:r>
                      <a:endParaRPr kumimoji="0" 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37901" name="Rectangle 14"/>
          <p:cNvSpPr/>
          <p:nvPr/>
        </p:nvSpPr>
        <p:spPr>
          <a:xfrm>
            <a:off x="457200" y="3648075"/>
            <a:ext cx="1828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指令意义：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7902" name="Rectangle 15"/>
          <p:cNvSpPr/>
          <p:nvPr/>
        </p:nvSpPr>
        <p:spPr>
          <a:xfrm>
            <a:off x="533400" y="4211638"/>
            <a:ext cx="33528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①对于单操作数指令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7903" name="Rectangle 16"/>
          <p:cNvSpPr/>
          <p:nvPr/>
        </p:nvSpPr>
        <p:spPr>
          <a:xfrm>
            <a:off x="3505200" y="4211638"/>
            <a:ext cx="22860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 (A)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AC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 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  <a:sym typeface="Wingdings" panose="05000000000000000000" pitchFamily="2" charset="2"/>
            </a:endParaRPr>
          </a:p>
        </p:txBody>
      </p:sp>
      <p:sp>
        <p:nvSpPr>
          <p:cNvPr id="37904" name="Rectangle 17"/>
          <p:cNvSpPr/>
          <p:nvPr/>
        </p:nvSpPr>
        <p:spPr>
          <a:xfrm>
            <a:off x="5715000" y="4211638"/>
            <a:ext cx="22098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累加器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0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7905" name="Rectangle 18"/>
          <p:cNvSpPr/>
          <p:nvPr/>
        </p:nvSpPr>
        <p:spPr>
          <a:xfrm>
            <a:off x="3200400" y="4638675"/>
            <a:ext cx="59436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例如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LDA  48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指令，执行(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MEM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)</a:t>
            </a:r>
            <a:r>
              <a:rPr lang="en-US" altLang="zh-CN" sz="1000" dirty="0">
                <a:latin typeface="Times New Roman" panose="02020603050405020304" pitchFamily="18" charset="0"/>
                <a:ea typeface="新宋体" panose="02010609030101010101" charset="-122"/>
              </a:rPr>
              <a:t>48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AC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的操作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  <a:sym typeface="Wingdings" panose="05000000000000000000" pitchFamily="2" charset="2"/>
              </a:rPr>
              <a:t>。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 </a:t>
            </a:r>
            <a:endParaRPr lang="zh-CN" altLang="en-US" sz="2000" dirty="0">
              <a:latin typeface="Times New Roman" panose="02020603050405020304" pitchFamily="18" charset="0"/>
              <a:ea typeface="新宋体" panose="02010609030101010101" charset="-122"/>
              <a:sym typeface="Wingdings" panose="05000000000000000000" pitchFamily="2" charset="2"/>
            </a:endParaRPr>
          </a:p>
        </p:txBody>
      </p:sp>
      <p:sp>
        <p:nvSpPr>
          <p:cNvPr id="37906" name="Rectangle 19"/>
          <p:cNvSpPr/>
          <p:nvPr/>
        </p:nvSpPr>
        <p:spPr>
          <a:xfrm>
            <a:off x="381000" y="5019675"/>
            <a:ext cx="3733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②对于双操作数指令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7907" name="Rectangle 20"/>
          <p:cNvSpPr/>
          <p:nvPr/>
        </p:nvSpPr>
        <p:spPr>
          <a:xfrm>
            <a:off x="3429000" y="5019675"/>
            <a:ext cx="3200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x-none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</a:t>
            </a:r>
            <a:r>
              <a:rPr lang="en-US" altLang="x-none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x-none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）→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en-US" altLang="zh-CN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7908" name="Rectangle 21"/>
          <p:cNvSpPr/>
          <p:nvPr/>
        </p:nvSpPr>
        <p:spPr>
          <a:xfrm>
            <a:off x="1371600" y="5553075"/>
            <a:ext cx="1981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显地址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7909" name="Rectangle 22"/>
          <p:cNvSpPr/>
          <p:nvPr/>
        </p:nvSpPr>
        <p:spPr>
          <a:xfrm>
            <a:off x="3048000" y="5629275"/>
            <a:ext cx="5638800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隐含地址，是隐含的寻址方式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、立即寻址</a:t>
            </a:r>
            <a:endParaRPr kumimoji="1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0086" name="Rectangle 6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28082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操作数在指令的地址码字段，即：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  <a:endParaRPr kumimoji="1" lang="en-US" altLang="zh-CN" sz="28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例如：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MOV  AL, #5</a:t>
            </a:r>
            <a:endParaRPr kumimoji="1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MOV  AX, #3064H</a:t>
            </a:r>
            <a:endParaRPr kumimoji="1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MOV  AL, ‘A’</a:t>
            </a:r>
            <a:endParaRPr kumimoji="1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graphicFrame>
        <p:nvGraphicFramePr>
          <p:cNvPr id="38916" name="Object 4"/>
          <p:cNvGraphicFramePr/>
          <p:nvPr>
            <p:ph idx="1"/>
          </p:nvPr>
        </p:nvGraphicFramePr>
        <p:xfrm>
          <a:off x="4932363" y="2349500"/>
          <a:ext cx="2954337" cy="166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2425700" imgH="1371600" progId="Visio.Drawing.11">
                  <p:embed/>
                </p:oleObj>
              </mc:Choice>
              <mc:Fallback>
                <p:oleObj name="" r:id="rId3" imgW="2425700" imgH="1371600" progId="Visio.Drawing.11">
                  <p:embed/>
                  <p:pic>
                    <p:nvPicPr>
                      <p:cNvPr id="0" name="图片 1024" descr="image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2363" y="2349500"/>
                        <a:ext cx="2954337" cy="1662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Rectangle 17"/>
          <p:cNvSpPr/>
          <p:nvPr/>
        </p:nvSpPr>
        <p:spPr>
          <a:xfrm>
            <a:off x="685800" y="4114800"/>
            <a:ext cx="6705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优点：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操作数直观，速度快。</a:t>
            </a:r>
            <a:r>
              <a:rPr lang="zh-CN" altLang="en-US" sz="14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8918" name="Rectangle 18"/>
          <p:cNvSpPr/>
          <p:nvPr/>
        </p:nvSpPr>
        <p:spPr>
          <a:xfrm>
            <a:off x="714375" y="4786313"/>
            <a:ext cx="7620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缺点：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不便于更改，降低了程序的通用性和灵活性。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．直接寻址</a:t>
            </a:r>
            <a:endParaRPr kumimoji="1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7775575" cy="21605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操作数位于存储器中，操作数所在的存储器单元的地址存放在指令的地址字段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A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中，即：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EA=A</a:t>
            </a:r>
            <a:endParaRPr kumimoji="1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graphicFrame>
        <p:nvGraphicFramePr>
          <p:cNvPr id="39940" name="Object 4"/>
          <p:cNvGraphicFramePr/>
          <p:nvPr>
            <p:ph sz="half" idx="2"/>
          </p:nvPr>
        </p:nvGraphicFramePr>
        <p:xfrm>
          <a:off x="3276600" y="2492375"/>
          <a:ext cx="4986338" cy="266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3" imgW="3006090" imgH="1607820" progId="Visio.Drawing.11">
                  <p:embed/>
                </p:oleObj>
              </mc:Choice>
              <mc:Fallback>
                <p:oleObj name="" r:id="rId3" imgW="3006090" imgH="1607820" progId="Visio.Drawing.11">
                  <p:embed/>
                  <p:pic>
                    <p:nvPicPr>
                      <p:cNvPr id="0" name="图片 2048" descr="image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6600" y="2492375"/>
                        <a:ext cx="4986338" cy="2668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Rectangle 20"/>
          <p:cNvSpPr/>
          <p:nvPr/>
        </p:nvSpPr>
        <p:spPr>
          <a:xfrm>
            <a:off x="285750" y="3714750"/>
            <a:ext cx="29718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600075" algn="just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有效地址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E</a:t>
            </a:r>
            <a:r>
              <a:rPr lang="en-US" altLang="x-none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D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indent="600075" eaLnBrk="0" hangingPunct="0"/>
            <a:endParaRPr lang="en-US" altLang="x-none" dirty="0">
              <a:solidFill>
                <a:srgbClr val="0000FF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39942" name="Rectangle 22"/>
          <p:cNvSpPr/>
          <p:nvPr/>
        </p:nvSpPr>
        <p:spPr>
          <a:xfrm>
            <a:off x="357188" y="4286250"/>
            <a:ext cx="35814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600075" algn="just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操作数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S</a:t>
            </a:r>
            <a:r>
              <a:rPr lang="en-US" altLang="x-none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(E)</a:t>
            </a:r>
            <a:r>
              <a:rPr lang="en-US" altLang="x-none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(D)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indent="600075" eaLnBrk="0" hangingPunct="0"/>
            <a:endParaRPr lang="en-US" altLang="x-none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pic>
        <p:nvPicPr>
          <p:cNvPr id="525319" name="图片 525318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 cstate="print"/>
          <a:srcRect r="4762"/>
          <a:stretch>
            <a:fillRect/>
          </a:stretch>
        </p:blipFill>
        <p:spPr>
          <a:xfrm>
            <a:off x="7444740" y="5161280"/>
            <a:ext cx="676910" cy="7099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656455" y="5553710"/>
            <a:ext cx="23787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ea typeface="新宋体" panose="02010609030101010101" charset="-122"/>
              </a:rPr>
              <a:t>0402  直接寻址.swf</a:t>
            </a:r>
            <a:endParaRPr lang="zh-CN" altLang="en-US" sz="2000">
              <a:ea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、间接寻址</a:t>
            </a:r>
            <a:endParaRPr kumimoji="1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7632700" cy="26654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操作数位于存储器中，操作数所在的存储器单元地址也存放在存储器中，该存储器地址则存放在指令的地址字段中，即：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EA=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即：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A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为操作数地址的地址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40964" name="Object 4"/>
          <p:cNvGraphicFramePr/>
          <p:nvPr>
            <p:ph sz="half" idx="2"/>
          </p:nvPr>
        </p:nvGraphicFramePr>
        <p:xfrm>
          <a:off x="3563938" y="2228850"/>
          <a:ext cx="5184775" cy="278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3" imgW="3247390" imgH="1755140" progId="Visio.Drawing.11">
                  <p:embed/>
                </p:oleObj>
              </mc:Choice>
              <mc:Fallback>
                <p:oleObj name="" r:id="rId3" imgW="3247390" imgH="1755140" progId="Visio.Drawing.11">
                  <p:embed/>
                  <p:pic>
                    <p:nvPicPr>
                      <p:cNvPr id="0" name="图片 3072" descr="image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63938" y="2228850"/>
                        <a:ext cx="5184775" cy="2784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Rectangle 23"/>
          <p:cNvSpPr/>
          <p:nvPr/>
        </p:nvSpPr>
        <p:spPr>
          <a:xfrm>
            <a:off x="0" y="4724400"/>
            <a:ext cx="6096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533400" algn="just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一次间址：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E=(D)</a:t>
            </a:r>
            <a:r>
              <a:rPr lang="en-US" altLang="x-none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S=(E)=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(D)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0966" name="Rectangle 24"/>
          <p:cNvSpPr/>
          <p:nvPr/>
        </p:nvSpPr>
        <p:spPr>
          <a:xfrm>
            <a:off x="214313" y="5224463"/>
            <a:ext cx="7162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533400" algn="just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二次间址：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E=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(D)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)</a:t>
            </a:r>
            <a:r>
              <a:rPr lang="en-US" altLang="x-none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S=(E)=(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(D)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)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)</a:t>
            </a:r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0967" name="Rectangle 3"/>
          <p:cNvSpPr/>
          <p:nvPr/>
        </p:nvSpPr>
        <p:spPr>
          <a:xfrm>
            <a:off x="642938" y="57150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优点：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扩大寻址范围，方便编程。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0968" name="Rectangle 4"/>
          <p:cNvSpPr/>
          <p:nvPr/>
        </p:nvSpPr>
        <p:spPr>
          <a:xfrm>
            <a:off x="642938" y="6153150"/>
            <a:ext cx="791051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缺点：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增加指令执行时间，可能出现无穷间址（死循环）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0969" name="Rectangle 20"/>
          <p:cNvSpPr/>
          <p:nvPr/>
        </p:nvSpPr>
        <p:spPr>
          <a:xfrm>
            <a:off x="642938" y="3857625"/>
            <a:ext cx="7696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间址位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MOD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r>
              <a:rPr lang="en-US" altLang="x-none" dirty="0">
                <a:latin typeface="Arial" panose="020B0604020202020204" pitchFamily="34" charset="0"/>
                <a:ea typeface="新宋体" panose="02010609030101010101" charset="-122"/>
              </a:rPr>
              <a:t>：</a:t>
            </a:r>
            <a:endParaRPr lang="en-US" altLang="x-none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0970" name="Rectangle 21"/>
          <p:cNvSpPr/>
          <p:nvPr/>
        </p:nvSpPr>
        <p:spPr>
          <a:xfrm>
            <a:off x="2786063" y="3643313"/>
            <a:ext cx="47307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MOD</a:t>
            </a:r>
            <a:r>
              <a:rPr lang="en-US" altLang="x-none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为直接地址</a:t>
            </a:r>
            <a:r>
              <a:rPr lang="zh-CN" altLang="en-US" sz="14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0971" name="Rectangle 22"/>
          <p:cNvSpPr/>
          <p:nvPr/>
        </p:nvSpPr>
        <p:spPr>
          <a:xfrm>
            <a:off x="2786063" y="4071938"/>
            <a:ext cx="46577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MOD</a:t>
            </a:r>
            <a:r>
              <a:rPr lang="en-US" altLang="x-none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为间接地址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pic>
        <p:nvPicPr>
          <p:cNvPr id="525319" name="图片 525318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 cstate="print"/>
          <a:srcRect r="4762"/>
          <a:stretch>
            <a:fillRect/>
          </a:stretch>
        </p:blipFill>
        <p:spPr>
          <a:xfrm>
            <a:off x="7444740" y="5161280"/>
            <a:ext cx="676910" cy="709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357188"/>
            <a:ext cx="8534400" cy="6500813"/>
          </a:xfrm>
        </p:spPr>
        <p:txBody>
          <a:bodyPr wrap="square" lIns="91440" tIns="45720" rIns="91440" bIns="45720" numCol="1" anchor="t" anchorCtr="0" compatLnSpc="1"/>
          <a:lstStyle/>
          <a:p>
            <a:pPr marL="536575" marR="0" lvl="0" indent="-536575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       指令系统的性能决定了计算机的基本功能，它的设计直接关系到计算机的硬件结构和用户的需要。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  <a:p>
            <a:pPr marL="536575" marR="0" lvl="0" indent="-536575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　      一个完善的指令系统应满足如下四方面的要求：</a:t>
            </a:r>
            <a:endParaRPr kumimoji="1" lang="zh-CN" altLang="en-US" sz="2400" b="1" i="1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  <a:p>
            <a:pPr marL="536575" marR="0" lvl="0" indent="-536575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完备性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　用汇编语言编写各种程序时，指令系统直接提供的指令足够使用。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  <a:p>
            <a:pPr marL="536575" marR="0" lvl="0" indent="-536575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        完备性要求指令系统丰富、功能齐全、使用方便。 </a:t>
            </a:r>
            <a:endParaRPr kumimoji="1" lang="zh-CN" altLang="en-US" sz="2400" b="1" i="1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  <a:p>
            <a:pPr marL="536575" marR="0" lvl="0" indent="-536575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endParaRPr kumimoji="1" lang="zh-CN" altLang="en-US" sz="2400" b="1" i="1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  <a:p>
            <a:pPr marL="536575" marR="0" lvl="0" indent="-536575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有效性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　利用该指令系统所编写的程序能够高效率的运行。高效率主要表现在程序占据存储空间小、执行速度快。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  <a:p>
            <a:pPr marL="536575" marR="0" lvl="0" indent="-536575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       一般来说，一个功能更强、更完善的指令系统，必定有更好的有效性。</a:t>
            </a:r>
            <a:endParaRPr kumimoji="1" lang="zh-CN" altLang="en-US" sz="2400" b="1" i="1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915150" y="6577965"/>
            <a:ext cx="1905000" cy="28067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" fill="hold"/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" fill="hold"/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" fill="hold"/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/>
          <p:nvPr/>
        </p:nvSpPr>
        <p:spPr>
          <a:xfrm>
            <a:off x="2698750" y="1409700"/>
            <a:ext cx="720725" cy="469900"/>
          </a:xfrm>
          <a:prstGeom prst="rect">
            <a:avLst/>
          </a:prstGeom>
          <a:solidFill>
            <a:srgbClr val="F4F92D"/>
          </a:solidFill>
          <a:ln w="12700" cap="sq" cmpd="sng">
            <a:solidFill>
              <a:srgbClr val="003300"/>
            </a:solidFill>
            <a:prstDash val="solid"/>
            <a:miter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lvl="0" algn="ctr"/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rPr>
              <a:t>A</a:t>
            </a:r>
            <a:endParaRPr lang="en-US" altLang="zh-CN" dirty="0">
              <a:solidFill>
                <a:srgbClr val="0033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1987" name="Text Box 3"/>
          <p:cNvSpPr txBox="1"/>
          <p:nvPr/>
        </p:nvSpPr>
        <p:spPr>
          <a:xfrm>
            <a:off x="2555875" y="908050"/>
            <a:ext cx="1009650" cy="457200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rPr>
              <a:t>指令</a:t>
            </a:r>
            <a:endParaRPr lang="zh-CN" altLang="en-US" dirty="0">
              <a:solidFill>
                <a:srgbClr val="0033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1988" name="Rectangle 4"/>
          <p:cNvSpPr/>
          <p:nvPr/>
        </p:nvSpPr>
        <p:spPr>
          <a:xfrm>
            <a:off x="5938838" y="1052513"/>
            <a:ext cx="936625" cy="3603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89" name="Rectangle 5"/>
          <p:cNvSpPr/>
          <p:nvPr/>
        </p:nvSpPr>
        <p:spPr>
          <a:xfrm>
            <a:off x="5938838" y="1484313"/>
            <a:ext cx="936625" cy="3603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0" name="Rectangle 6"/>
          <p:cNvSpPr/>
          <p:nvPr/>
        </p:nvSpPr>
        <p:spPr>
          <a:xfrm>
            <a:off x="5938838" y="1916113"/>
            <a:ext cx="936625" cy="3603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1" name="Text Box 8"/>
          <p:cNvSpPr txBox="1"/>
          <p:nvPr/>
        </p:nvSpPr>
        <p:spPr>
          <a:xfrm>
            <a:off x="5940425" y="404813"/>
            <a:ext cx="1150938" cy="457200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rPr>
              <a:t>存储器</a:t>
            </a:r>
            <a:endParaRPr lang="zh-CN" altLang="en-US" dirty="0">
              <a:solidFill>
                <a:srgbClr val="0033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1992" name="Rectangle 10"/>
          <p:cNvSpPr/>
          <p:nvPr/>
        </p:nvSpPr>
        <p:spPr>
          <a:xfrm>
            <a:off x="5938838" y="2347913"/>
            <a:ext cx="936625" cy="3603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3" name="Rectangle 11"/>
          <p:cNvSpPr/>
          <p:nvPr/>
        </p:nvSpPr>
        <p:spPr>
          <a:xfrm>
            <a:off x="5938838" y="2779713"/>
            <a:ext cx="936625" cy="3603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4" name="Rectangle 12"/>
          <p:cNvSpPr/>
          <p:nvPr/>
        </p:nvSpPr>
        <p:spPr>
          <a:xfrm>
            <a:off x="5940425" y="3189288"/>
            <a:ext cx="935038" cy="4095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anchor="ctr">
            <a:spAutoFit/>
            <a:flatTx/>
          </a:bodyPr>
          <a:lstStyle/>
          <a:p>
            <a:pPr lvl="0" algn="ctr"/>
            <a:endParaRPr lang="zh-CN" altLang="zh-CN" sz="2000" dirty="0">
              <a:solidFill>
                <a:schemeClr val="bg1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1995" name="Rectangle 13"/>
          <p:cNvSpPr/>
          <p:nvPr/>
        </p:nvSpPr>
        <p:spPr>
          <a:xfrm>
            <a:off x="5938838" y="3644900"/>
            <a:ext cx="936625" cy="3603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6" name="Rectangle 14"/>
          <p:cNvSpPr/>
          <p:nvPr/>
        </p:nvSpPr>
        <p:spPr>
          <a:xfrm>
            <a:off x="5938838" y="4076700"/>
            <a:ext cx="936625" cy="3603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7" name="Rectangle 15"/>
          <p:cNvSpPr/>
          <p:nvPr/>
        </p:nvSpPr>
        <p:spPr>
          <a:xfrm>
            <a:off x="5938838" y="4508500"/>
            <a:ext cx="936625" cy="3603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8" name="Rectangle 16"/>
          <p:cNvSpPr/>
          <p:nvPr/>
        </p:nvSpPr>
        <p:spPr>
          <a:xfrm>
            <a:off x="5938838" y="4941888"/>
            <a:ext cx="936625" cy="3603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9" name="Line 17"/>
          <p:cNvSpPr/>
          <p:nvPr/>
        </p:nvSpPr>
        <p:spPr>
          <a:xfrm flipV="1">
            <a:off x="3490913" y="1700213"/>
            <a:ext cx="2449512" cy="1587"/>
          </a:xfrm>
          <a:prstGeom prst="line">
            <a:avLst/>
          </a:prstGeom>
          <a:ln w="28575" cap="sq" cmpd="sng">
            <a:solidFill>
              <a:srgbClr val="0033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2000" name="Text Box 18"/>
          <p:cNvSpPr txBox="1"/>
          <p:nvPr/>
        </p:nvSpPr>
        <p:spPr>
          <a:xfrm>
            <a:off x="5938838" y="1484313"/>
            <a:ext cx="936625" cy="3667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sz="1800" dirty="0">
                <a:solidFill>
                  <a:srgbClr val="CC0000"/>
                </a:solidFill>
                <a:latin typeface="Arial" panose="020B0604020202020204" pitchFamily="34" charset="0"/>
                <a:ea typeface="新宋体" panose="02010609030101010101" charset="-122"/>
              </a:rPr>
              <a:t>操作数</a:t>
            </a:r>
            <a:endParaRPr lang="zh-CN" altLang="en-US" sz="1800" dirty="0">
              <a:solidFill>
                <a:srgbClr val="CC00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87091" name="Text Box 19"/>
          <p:cNvSpPr txBox="1">
            <a:spLocks noChangeArrowheads="1"/>
          </p:cNvSpPr>
          <p:nvPr/>
        </p:nvSpPr>
        <p:spPr bwMode="auto">
          <a:xfrm>
            <a:off x="539750" y="1412875"/>
            <a:ext cx="23050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直接寻址方式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: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sp>
        <p:nvSpPr>
          <p:cNvPr id="42002" name="Text Box 20"/>
          <p:cNvSpPr txBox="1"/>
          <p:nvPr/>
        </p:nvSpPr>
        <p:spPr>
          <a:xfrm>
            <a:off x="5938838" y="4076700"/>
            <a:ext cx="936625" cy="3667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sz="1800" dirty="0">
                <a:solidFill>
                  <a:srgbClr val="CC0000"/>
                </a:solidFill>
                <a:latin typeface="Arial" panose="020B0604020202020204" pitchFamily="34" charset="0"/>
                <a:ea typeface="新宋体" panose="02010609030101010101" charset="-122"/>
              </a:rPr>
              <a:t>操作数</a:t>
            </a:r>
            <a:endParaRPr lang="zh-CN" altLang="en-US" sz="1800" dirty="0">
              <a:solidFill>
                <a:srgbClr val="CC00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87095" name="Text Box 23"/>
          <p:cNvSpPr txBox="1">
            <a:spLocks noChangeArrowheads="1"/>
          </p:cNvSpPr>
          <p:nvPr/>
        </p:nvSpPr>
        <p:spPr bwMode="auto">
          <a:xfrm>
            <a:off x="539750" y="3141663"/>
            <a:ext cx="23050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间接寻址方式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: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sp>
        <p:nvSpPr>
          <p:cNvPr id="42004" name="Rectangle 24"/>
          <p:cNvSpPr/>
          <p:nvPr/>
        </p:nvSpPr>
        <p:spPr>
          <a:xfrm>
            <a:off x="2700338" y="3213100"/>
            <a:ext cx="720725" cy="469900"/>
          </a:xfrm>
          <a:prstGeom prst="rect">
            <a:avLst/>
          </a:prstGeom>
          <a:solidFill>
            <a:srgbClr val="F4F92D"/>
          </a:solidFill>
          <a:ln w="12700" cap="sq" cmpd="sng">
            <a:solidFill>
              <a:srgbClr val="003300"/>
            </a:solidFill>
            <a:prstDash val="solid"/>
            <a:miter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lvl="0" algn="ctr"/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rPr>
              <a:t>A</a:t>
            </a:r>
            <a:endParaRPr lang="en-US" altLang="zh-CN" dirty="0">
              <a:solidFill>
                <a:srgbClr val="0033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2005" name="Text Box 25"/>
          <p:cNvSpPr txBox="1"/>
          <p:nvPr/>
        </p:nvSpPr>
        <p:spPr>
          <a:xfrm>
            <a:off x="2555875" y="2636838"/>
            <a:ext cx="1009650" cy="457200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rPr>
              <a:t>指令</a:t>
            </a:r>
            <a:endParaRPr lang="zh-CN" altLang="en-US" dirty="0">
              <a:solidFill>
                <a:srgbClr val="0033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2006" name="Line 26"/>
          <p:cNvSpPr/>
          <p:nvPr/>
        </p:nvSpPr>
        <p:spPr>
          <a:xfrm>
            <a:off x="3492500" y="3429000"/>
            <a:ext cx="2447925" cy="0"/>
          </a:xfrm>
          <a:prstGeom prst="line">
            <a:avLst/>
          </a:prstGeom>
          <a:ln w="28575" cap="sq" cmpd="sng">
            <a:solidFill>
              <a:srgbClr val="0033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2007" name="Text Box 27"/>
          <p:cNvSpPr txBox="1"/>
          <p:nvPr/>
        </p:nvSpPr>
        <p:spPr>
          <a:xfrm>
            <a:off x="5940425" y="3211513"/>
            <a:ext cx="935038" cy="3968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zh-CN" sz="2000" dirty="0">
                <a:solidFill>
                  <a:srgbClr val="CC0000"/>
                </a:solidFill>
                <a:latin typeface="Arial" panose="020B0604020202020204" pitchFamily="34" charset="0"/>
                <a:ea typeface="新宋体" panose="02010609030101010101" charset="-122"/>
              </a:rPr>
              <a:t>EA</a:t>
            </a:r>
            <a:endParaRPr lang="en-US" altLang="zh-CN" sz="2000" dirty="0">
              <a:solidFill>
                <a:srgbClr val="CC00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2008" name="Line 28"/>
          <p:cNvSpPr/>
          <p:nvPr/>
        </p:nvSpPr>
        <p:spPr>
          <a:xfrm>
            <a:off x="7019925" y="3355975"/>
            <a:ext cx="287338" cy="0"/>
          </a:xfrm>
          <a:prstGeom prst="line">
            <a:avLst/>
          </a:prstGeom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2009" name="Line 29"/>
          <p:cNvSpPr/>
          <p:nvPr/>
        </p:nvSpPr>
        <p:spPr>
          <a:xfrm>
            <a:off x="7307263" y="3355975"/>
            <a:ext cx="0" cy="863600"/>
          </a:xfrm>
          <a:prstGeom prst="line">
            <a:avLst/>
          </a:prstGeom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2010" name="Line 30"/>
          <p:cNvSpPr/>
          <p:nvPr/>
        </p:nvSpPr>
        <p:spPr>
          <a:xfrm flipH="1">
            <a:off x="6946900" y="4219575"/>
            <a:ext cx="360363" cy="0"/>
          </a:xfrm>
          <a:prstGeom prst="line">
            <a:avLst/>
          </a:prstGeom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2011" name="Text Box 31"/>
          <p:cNvSpPr txBox="1"/>
          <p:nvPr/>
        </p:nvSpPr>
        <p:spPr>
          <a:xfrm>
            <a:off x="4932363" y="4076700"/>
            <a:ext cx="935037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zh-CN" sz="2000" dirty="0">
                <a:latin typeface="Arial" panose="020B0604020202020204" pitchFamily="34" charset="0"/>
                <a:ea typeface="新宋体" panose="02010609030101010101" charset="-122"/>
              </a:rPr>
              <a:t>EA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</a:rPr>
              <a:t>：</a:t>
            </a:r>
            <a:endParaRPr lang="zh-CN" altLang="en-US" sz="20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5</a:t>
            </a:r>
            <a:r>
              <a:rPr kumimoji="1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、寄存器寻址</a:t>
            </a:r>
            <a:endParaRPr kumimoji="1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7775575" cy="24479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操作数位于寄存器中，操作数所在的寄存器编号存放在指令的地址字段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A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中，即：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</a:t>
            </a:r>
            <a:r>
              <a:rPr kumimoji="1" lang="en-US" altLang="zh-CN" sz="2400" b="1" i="0" u="none" strike="noStrike" kern="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i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lvl="1" eaLnBrk="1" hangingPunct="1"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MOV  AX, </a:t>
            </a:r>
            <a:r>
              <a:rPr lang="en-US" altLang="zh-CN" sz="2400" b="1" dirty="0" err="1" smtClean="0">
                <a:solidFill>
                  <a:schemeClr val="tx1"/>
                </a:solidFill>
              </a:rPr>
              <a:t>R</a:t>
            </a:r>
            <a:r>
              <a:rPr lang="en-US" altLang="zh-CN" sz="2400" b="1" baseline="-25000" dirty="0" err="1" smtClean="0">
                <a:solidFill>
                  <a:schemeClr val="tx1"/>
                </a:solidFill>
              </a:rPr>
              <a:t>i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lvl="1" eaLnBrk="1" hangingPunct="1"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MOV  </a:t>
            </a:r>
            <a:r>
              <a:rPr lang="en-US" altLang="zh-CN" sz="2400" b="1" dirty="0" err="1" smtClean="0">
                <a:solidFill>
                  <a:schemeClr val="tx1"/>
                </a:solidFill>
              </a:rPr>
              <a:t>R</a:t>
            </a:r>
            <a:r>
              <a:rPr lang="en-US" altLang="zh-CN" sz="2400" b="1" baseline="-25000" dirty="0" err="1" smtClean="0">
                <a:solidFill>
                  <a:schemeClr val="tx1"/>
                </a:solidFill>
              </a:rPr>
              <a:t>i</a:t>
            </a:r>
            <a:r>
              <a:rPr lang="en-US" altLang="zh-CN" sz="2400" b="1" baseline="-25000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/>
              <a:t>, AL</a:t>
            </a:r>
            <a:endParaRPr kumimoji="1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graphicFrame>
        <p:nvGraphicFramePr>
          <p:cNvPr id="43012" name="Object 4"/>
          <p:cNvGraphicFramePr/>
          <p:nvPr>
            <p:ph sz="half" idx="2"/>
          </p:nvPr>
        </p:nvGraphicFramePr>
        <p:xfrm>
          <a:off x="3492500" y="2205038"/>
          <a:ext cx="4824413" cy="280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3" imgW="3006090" imgH="1755140" progId="Visio.Drawing.11">
                  <p:embed/>
                </p:oleObj>
              </mc:Choice>
              <mc:Fallback>
                <p:oleObj name="" r:id="rId3" imgW="3006090" imgH="1755140" progId="Visio.Drawing.11">
                  <p:embed/>
                  <p:pic>
                    <p:nvPicPr>
                      <p:cNvPr id="0" name="图片 4096" descr="image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92500" y="2205038"/>
                        <a:ext cx="4824413" cy="2805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4313" y="476250"/>
            <a:ext cx="8715375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、寄存器间接寻址</a:t>
            </a:r>
            <a:endParaRPr kumimoji="1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92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196975"/>
            <a:ext cx="7775575" cy="33115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274955" marR="0" lvl="0" indent="-274955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操作数位于存储器中，操作数所在的存储器地址存放在寄存器中，而该寄存器编号存放在指令的地址字段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A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中，即：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454025" marR="0" lvl="1" indent="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454025" marR="0" lvl="1" indent="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454025" marR="0" lvl="1" indent="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454025" marR="0" lvl="1" indent="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</a:t>
            </a:r>
            <a:r>
              <a:rPr kumimoji="1" lang="en-US" altLang="zh-CN" sz="2400" b="1" i="0" u="none" strike="noStrike" kern="0" cap="none" spc="0" normalizeH="0" baseline="-2500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i 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graphicFrame>
        <p:nvGraphicFramePr>
          <p:cNvPr id="44036" name="Object 5"/>
          <p:cNvGraphicFramePr/>
          <p:nvPr>
            <p:ph sz="quarter" idx="3"/>
          </p:nvPr>
        </p:nvGraphicFramePr>
        <p:xfrm>
          <a:off x="2771775" y="2276475"/>
          <a:ext cx="5997575" cy="274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3" imgW="4057015" imgH="1776095" progId="Visio.Drawing.11">
                  <p:embed/>
                </p:oleObj>
              </mc:Choice>
              <mc:Fallback>
                <p:oleObj name="" r:id="rId3" imgW="4057015" imgH="1776095" progId="Visio.Drawing.11">
                  <p:embed/>
                  <p:pic>
                    <p:nvPicPr>
                      <p:cNvPr id="0" name="图片 5120" descr="image20"/>
                      <p:cNvPicPr/>
                      <p:nvPr/>
                    </p:nvPicPr>
                    <p:blipFill>
                      <a:blip r:embed="rId4"/>
                      <a:srcRect l="4596"/>
                      <a:stretch>
                        <a:fillRect/>
                      </a:stretch>
                    </p:blipFill>
                    <p:spPr>
                      <a:xfrm>
                        <a:off x="2771775" y="2276475"/>
                        <a:ext cx="5997575" cy="2749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8"/>
          <p:cNvGrpSpPr/>
          <p:nvPr/>
        </p:nvGrpSpPr>
        <p:grpSpPr>
          <a:xfrm>
            <a:off x="827088" y="549275"/>
            <a:ext cx="5472112" cy="1682750"/>
            <a:chOff x="521" y="346"/>
            <a:chExt cx="3447" cy="1060"/>
          </a:xfrm>
        </p:grpSpPr>
        <p:sp>
          <p:nvSpPr>
            <p:cNvPr id="45059" name="Text Box 2"/>
            <p:cNvSpPr txBox="1"/>
            <p:nvPr/>
          </p:nvSpPr>
          <p:spPr>
            <a:xfrm>
              <a:off x="884" y="889"/>
              <a:ext cx="817" cy="258"/>
            </a:xfrm>
            <a:prstGeom prst="rect">
              <a:avLst/>
            </a:prstGeom>
            <a:solidFill>
              <a:srgbClr val="FF9900"/>
            </a:solidFill>
            <a:ln w="12700" cap="sq" cmpd="sng">
              <a:solidFill>
                <a:srgbClr val="00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寄存器号</a:t>
              </a:r>
              <a:endParaRPr lang="zh-CN" altLang="en-US" sz="2000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45060" name="Text Box 3"/>
            <p:cNvSpPr txBox="1"/>
            <p:nvPr/>
          </p:nvSpPr>
          <p:spPr>
            <a:xfrm>
              <a:off x="1020" y="663"/>
              <a:ext cx="636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指令</a:t>
              </a:r>
              <a:endParaRPr lang="zh-CN" altLang="en-US" sz="2000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45061" name="Rectangle 4"/>
            <p:cNvSpPr/>
            <p:nvPr/>
          </p:nvSpPr>
          <p:spPr>
            <a:xfrm>
              <a:off x="2699" y="572"/>
              <a:ext cx="590" cy="227"/>
            </a:xfrm>
            <a:prstGeom prst="rect">
              <a:avLst/>
            </a:prstGeom>
            <a:solidFill>
              <a:srgbClr val="6600CC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6600CC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62" name="Rectangle 5"/>
            <p:cNvSpPr/>
            <p:nvPr/>
          </p:nvSpPr>
          <p:spPr>
            <a:xfrm>
              <a:off x="2699" y="844"/>
              <a:ext cx="590" cy="227"/>
            </a:xfrm>
            <a:prstGeom prst="rect">
              <a:avLst/>
            </a:prstGeom>
            <a:solidFill>
              <a:srgbClr val="6600CC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6600CC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63" name="Rectangle 6"/>
            <p:cNvSpPr/>
            <p:nvPr/>
          </p:nvSpPr>
          <p:spPr>
            <a:xfrm>
              <a:off x="2699" y="1116"/>
              <a:ext cx="590" cy="227"/>
            </a:xfrm>
            <a:prstGeom prst="rect">
              <a:avLst/>
            </a:prstGeom>
            <a:solidFill>
              <a:srgbClr val="6600CC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6600CC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64" name="Text Box 7"/>
            <p:cNvSpPr txBox="1"/>
            <p:nvPr/>
          </p:nvSpPr>
          <p:spPr>
            <a:xfrm>
              <a:off x="2699" y="845"/>
              <a:ext cx="590" cy="231"/>
            </a:xfrm>
            <a:prstGeom prst="rect">
              <a:avLst/>
            </a:prstGeom>
            <a:solidFill>
              <a:srgbClr val="6600CC"/>
            </a:solidFill>
            <a:ln w="12700">
              <a:noFill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bg1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操作数</a:t>
              </a:r>
              <a:endPara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45065" name="Line 8"/>
            <p:cNvSpPr/>
            <p:nvPr/>
          </p:nvSpPr>
          <p:spPr>
            <a:xfrm>
              <a:off x="1701" y="1025"/>
              <a:ext cx="953" cy="0"/>
            </a:xfrm>
            <a:prstGeom prst="line">
              <a:avLst/>
            </a:prstGeom>
            <a:ln w="28575" cap="sq" cmpd="sng">
              <a:solidFill>
                <a:srgbClr val="003300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66" name="Text Box 9"/>
            <p:cNvSpPr txBox="1"/>
            <p:nvPr/>
          </p:nvSpPr>
          <p:spPr>
            <a:xfrm>
              <a:off x="3696" y="572"/>
              <a:ext cx="272" cy="834"/>
            </a:xfrm>
            <a:prstGeom prst="rect">
              <a:avLst/>
            </a:prstGeom>
            <a:noFill/>
            <a:ln w="12700" cap="sq" cmpd="sng">
              <a:solidFill>
                <a:srgbClr val="CC00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t">
              <a:spAutoFit/>
            </a:bodyPr>
            <a:lstStyle/>
            <a:p>
              <a:pPr lvl="0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CC00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寄存器堆</a:t>
              </a:r>
              <a:endParaRPr lang="zh-CN" altLang="en-US" sz="2000" dirty="0">
                <a:solidFill>
                  <a:srgbClr val="CC00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45067" name="AutoShape 10"/>
            <p:cNvSpPr/>
            <p:nvPr/>
          </p:nvSpPr>
          <p:spPr>
            <a:xfrm>
              <a:off x="3470" y="572"/>
              <a:ext cx="136" cy="726"/>
            </a:xfrm>
            <a:prstGeom prst="rightBrace">
              <a:avLst>
                <a:gd name="adj1" fmla="val 44435"/>
                <a:gd name="adj2" fmla="val 50000"/>
              </a:avLst>
            </a:prstGeom>
            <a:noFill/>
            <a:ln w="28575" cap="sq" cmpd="sng">
              <a:solidFill>
                <a:srgbClr val="00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389131" name="Text Box 11"/>
            <p:cNvSpPr txBox="1">
              <a:spLocks noChangeArrowheads="1"/>
            </p:cNvSpPr>
            <p:nvPr/>
          </p:nvSpPr>
          <p:spPr bwMode="auto">
            <a:xfrm>
              <a:off x="521" y="346"/>
              <a:ext cx="1724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panose="020B0604020202020204" pitchFamily="34" charset="0"/>
                  <a:ea typeface="新宋体" panose="02010609030101010101" charset="-122"/>
                  <a:cs typeface="+mn-cs"/>
                </a:rPr>
                <a:t>寄存器寻址：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endParaRPr>
            </a:p>
          </p:txBody>
        </p:sp>
      </p:grpSp>
      <p:grpSp>
        <p:nvGrpSpPr>
          <p:cNvPr id="3" name="Group 37"/>
          <p:cNvGrpSpPr/>
          <p:nvPr/>
        </p:nvGrpSpPr>
        <p:grpSpPr>
          <a:xfrm>
            <a:off x="1331913" y="2636838"/>
            <a:ext cx="5975350" cy="3349625"/>
            <a:chOff x="431" y="1842"/>
            <a:chExt cx="3764" cy="2110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45070" name="AutoShape 12"/>
            <p:cNvSpPr/>
            <p:nvPr/>
          </p:nvSpPr>
          <p:spPr>
            <a:xfrm>
              <a:off x="1746" y="2251"/>
              <a:ext cx="45" cy="816"/>
            </a:xfrm>
            <a:prstGeom prst="leftBrace">
              <a:avLst>
                <a:gd name="adj1" fmla="val 150943"/>
                <a:gd name="adj2" fmla="val 50000"/>
              </a:avLst>
            </a:prstGeom>
            <a:grpFill/>
            <a:ln w="28575" cap="sq" cmpd="sng">
              <a:solidFill>
                <a:srgbClr val="00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71" name="Rectangle 21"/>
            <p:cNvSpPr/>
            <p:nvPr/>
          </p:nvSpPr>
          <p:spPr>
            <a:xfrm>
              <a:off x="1521" y="3485"/>
              <a:ext cx="768" cy="258"/>
            </a:xfrm>
            <a:prstGeom prst="rect">
              <a:avLst/>
            </a:prstGeom>
            <a:grpFill/>
            <a:ln w="12700" cap="sq" cmpd="sng">
              <a:solidFill>
                <a:srgbClr val="00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pPr lvl="0" algn="ctr"/>
              <a:r>
                <a:rPr lang="zh-CN" altLang="en-US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寄存器号</a:t>
              </a:r>
              <a:endParaRPr lang="zh-CN" altLang="en-US" sz="2000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45072" name="Text Box 22"/>
            <p:cNvSpPr txBox="1"/>
            <p:nvPr/>
          </p:nvSpPr>
          <p:spPr>
            <a:xfrm>
              <a:off x="1565" y="3702"/>
              <a:ext cx="636" cy="250"/>
            </a:xfrm>
            <a:prstGeom prst="rect">
              <a:avLst/>
            </a:prstGeom>
            <a:grpFill/>
            <a:ln w="12700">
              <a:noFill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指令</a:t>
              </a:r>
              <a:endParaRPr lang="zh-CN" altLang="en-US" sz="2000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45073" name="Rectangle 23"/>
            <p:cNvSpPr/>
            <p:nvPr/>
          </p:nvSpPr>
          <p:spPr>
            <a:xfrm>
              <a:off x="2063" y="2296"/>
              <a:ext cx="1089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6600CC"/>
              </a:extrusionClr>
            </a:sp3d>
          </p:spPr>
          <p:txBody>
            <a:bodyPr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74" name="Rectangle 24"/>
            <p:cNvSpPr/>
            <p:nvPr/>
          </p:nvSpPr>
          <p:spPr>
            <a:xfrm>
              <a:off x="2063" y="2547"/>
              <a:ext cx="1087" cy="239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6600CC"/>
              </a:extrusionClr>
            </a:sp3d>
          </p:spPr>
          <p:txBody>
            <a:bodyPr anchor="ctr">
              <a:spAutoFit/>
              <a:flatTx/>
            </a:bodyPr>
            <a:lstStyle/>
            <a:p>
              <a:pPr lvl="0" algn="ctr"/>
              <a:endParaRPr lang="zh-CN" altLang="zh-CN" sz="1800" dirty="0"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45075" name="Rectangle 25"/>
            <p:cNvSpPr/>
            <p:nvPr/>
          </p:nvSpPr>
          <p:spPr>
            <a:xfrm>
              <a:off x="2063" y="2840"/>
              <a:ext cx="1089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6600CC"/>
              </a:extrusionClr>
            </a:sp3d>
          </p:spPr>
          <p:txBody>
            <a:bodyPr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76" name="Text Box 26"/>
            <p:cNvSpPr txBox="1"/>
            <p:nvPr/>
          </p:nvSpPr>
          <p:spPr>
            <a:xfrm>
              <a:off x="1429" y="2251"/>
              <a:ext cx="226" cy="834"/>
            </a:xfrm>
            <a:prstGeom prst="rect">
              <a:avLst/>
            </a:prstGeom>
            <a:grpFill/>
            <a:ln w="12700" cap="sq" cmpd="sng">
              <a:solidFill>
                <a:srgbClr val="CC00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lIns="18000" rIns="18000" anchor="ctr" anchorCtr="1">
              <a:spAutoFit/>
            </a:bodyPr>
            <a:lstStyle/>
            <a:p>
              <a:pPr lvl="0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CC00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寄存器堆</a:t>
              </a:r>
              <a:endParaRPr lang="zh-CN" altLang="en-US" sz="2000" dirty="0">
                <a:solidFill>
                  <a:srgbClr val="CC00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45077" name="Text Box 27"/>
            <p:cNvSpPr txBox="1"/>
            <p:nvPr/>
          </p:nvSpPr>
          <p:spPr>
            <a:xfrm>
              <a:off x="2064" y="2568"/>
              <a:ext cx="1087" cy="231"/>
            </a:xfrm>
            <a:prstGeom prst="rect">
              <a:avLst/>
            </a:prstGeom>
            <a:grpFill/>
            <a:ln w="12700">
              <a:noFill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accent5">
                      <a:lumMod val="10000"/>
                    </a:schemeClr>
                  </a:solidFill>
                  <a:latin typeface="Arial" panose="020B0604020202020204" pitchFamily="34" charset="0"/>
                  <a:ea typeface="新宋体" panose="02010609030101010101" charset="-122"/>
                </a:rPr>
                <a:t>EA</a:t>
              </a:r>
              <a:endParaRPr lang="en-US" altLang="zh-CN" sz="1800" dirty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45078" name="Line 28"/>
            <p:cNvSpPr/>
            <p:nvPr/>
          </p:nvSpPr>
          <p:spPr>
            <a:xfrm>
              <a:off x="3242" y="2658"/>
              <a:ext cx="953" cy="0"/>
            </a:xfrm>
            <a:prstGeom prst="line">
              <a:avLst/>
            </a:prstGeom>
            <a:grpFill/>
            <a:ln w="28575" cap="sq" cmpd="sng">
              <a:solidFill>
                <a:srgbClr val="003300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79" name="Line 30"/>
            <p:cNvSpPr/>
            <p:nvPr/>
          </p:nvSpPr>
          <p:spPr>
            <a:xfrm flipV="1">
              <a:off x="1927" y="2659"/>
              <a:ext cx="0" cy="862"/>
            </a:xfrm>
            <a:prstGeom prst="line">
              <a:avLst/>
            </a:prstGeom>
            <a:grpFill/>
            <a:ln w="28575" cap="sq" cmpd="sng">
              <a:solidFill>
                <a:srgbClr val="00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80" name="Line 31"/>
            <p:cNvSpPr/>
            <p:nvPr/>
          </p:nvSpPr>
          <p:spPr>
            <a:xfrm>
              <a:off x="1927" y="2659"/>
              <a:ext cx="136" cy="0"/>
            </a:xfrm>
            <a:prstGeom prst="line">
              <a:avLst/>
            </a:prstGeom>
            <a:grpFill/>
            <a:ln w="28575" cap="sq" cmpd="sng">
              <a:solidFill>
                <a:srgbClr val="003300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389154" name="Text Box 34"/>
            <p:cNvSpPr txBox="1">
              <a:spLocks noChangeArrowheads="1"/>
            </p:cNvSpPr>
            <p:nvPr/>
          </p:nvSpPr>
          <p:spPr bwMode="auto">
            <a:xfrm>
              <a:off x="431" y="1842"/>
              <a:ext cx="2086" cy="288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panose="020B0604020202020204" pitchFamily="34" charset="0"/>
                  <a:ea typeface="新宋体" panose="02010609030101010101" charset="-122"/>
                  <a:cs typeface="+mn-cs"/>
                </a:rPr>
                <a:t>寄存器间接寻址：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endParaRPr>
            </a:p>
          </p:txBody>
        </p:sp>
      </p:grpSp>
      <p:grpSp>
        <p:nvGrpSpPr>
          <p:cNvPr id="4" name="Group 36"/>
          <p:cNvGrpSpPr/>
          <p:nvPr/>
        </p:nvGrpSpPr>
        <p:grpSpPr>
          <a:xfrm>
            <a:off x="7378700" y="1125538"/>
            <a:ext cx="1154113" cy="4752975"/>
            <a:chOff x="4240" y="890"/>
            <a:chExt cx="727" cy="2994"/>
          </a:xfrm>
          <a:solidFill>
            <a:schemeClr val="accent3"/>
          </a:solidFill>
        </p:grpSpPr>
        <p:sp>
          <p:nvSpPr>
            <p:cNvPr id="45083" name="Rectangle 13"/>
            <p:cNvSpPr/>
            <p:nvPr/>
          </p:nvSpPr>
          <p:spPr>
            <a:xfrm>
              <a:off x="4240" y="1207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84" name="Rectangle 14"/>
            <p:cNvSpPr/>
            <p:nvPr/>
          </p:nvSpPr>
          <p:spPr>
            <a:xfrm>
              <a:off x="4240" y="1479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85" name="Rectangle 15"/>
            <p:cNvSpPr/>
            <p:nvPr/>
          </p:nvSpPr>
          <p:spPr>
            <a:xfrm>
              <a:off x="4240" y="1751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86" name="Rectangle 16"/>
            <p:cNvSpPr/>
            <p:nvPr/>
          </p:nvSpPr>
          <p:spPr>
            <a:xfrm>
              <a:off x="4240" y="2024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87" name="Rectangle 17"/>
            <p:cNvSpPr/>
            <p:nvPr/>
          </p:nvSpPr>
          <p:spPr>
            <a:xfrm>
              <a:off x="4240" y="2296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88" name="Rectangle 18"/>
            <p:cNvSpPr/>
            <p:nvPr/>
          </p:nvSpPr>
          <p:spPr>
            <a:xfrm>
              <a:off x="4240" y="2568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89" name="Rectangle 19"/>
            <p:cNvSpPr/>
            <p:nvPr/>
          </p:nvSpPr>
          <p:spPr>
            <a:xfrm>
              <a:off x="4240" y="2840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90" name="Rectangle 20"/>
            <p:cNvSpPr/>
            <p:nvPr/>
          </p:nvSpPr>
          <p:spPr>
            <a:xfrm>
              <a:off x="4240" y="3113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91" name="Text Box 29"/>
            <p:cNvSpPr txBox="1"/>
            <p:nvPr/>
          </p:nvSpPr>
          <p:spPr>
            <a:xfrm>
              <a:off x="4240" y="2568"/>
              <a:ext cx="590" cy="231"/>
            </a:xfrm>
            <a:prstGeom prst="rect">
              <a:avLst/>
            </a:prstGeom>
            <a:grpFill/>
            <a:ln w="12700">
              <a:noFill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accent5">
                      <a:lumMod val="10000"/>
                    </a:schemeClr>
                  </a:solidFill>
                  <a:latin typeface="Arial" panose="020B0604020202020204" pitchFamily="34" charset="0"/>
                  <a:ea typeface="新宋体" panose="02010609030101010101" charset="-122"/>
                </a:rPr>
                <a:t>操作数</a:t>
              </a:r>
              <a:endParaRPr lang="zh-CN" altLang="en-US" sz="1800" dirty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45092" name="Rectangle 32"/>
            <p:cNvSpPr/>
            <p:nvPr/>
          </p:nvSpPr>
          <p:spPr>
            <a:xfrm>
              <a:off x="4240" y="3384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93" name="Rectangle 33"/>
            <p:cNvSpPr/>
            <p:nvPr/>
          </p:nvSpPr>
          <p:spPr>
            <a:xfrm>
              <a:off x="4240" y="3657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94" name="Text Box 35"/>
            <p:cNvSpPr txBox="1"/>
            <p:nvPr/>
          </p:nvSpPr>
          <p:spPr>
            <a:xfrm>
              <a:off x="4286" y="890"/>
              <a:ext cx="681" cy="250"/>
            </a:xfrm>
            <a:prstGeom prst="rect">
              <a:avLst/>
            </a:prstGeom>
            <a:grp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CC00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存储器</a:t>
              </a:r>
              <a:endParaRPr lang="zh-CN" altLang="en-US" sz="2000" dirty="0">
                <a:solidFill>
                  <a:srgbClr val="CC00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6"/>
          <p:cNvSpPr/>
          <p:nvPr/>
        </p:nvSpPr>
        <p:spPr>
          <a:xfrm>
            <a:off x="571500" y="2071688"/>
            <a:ext cx="81534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① 压缩指令字的长度，有效解决指令码长度短与内存容量   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 大的矛盾； 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6082" name="Rectangle 7"/>
          <p:cNvSpPr/>
          <p:nvPr/>
        </p:nvSpPr>
        <p:spPr>
          <a:xfrm>
            <a:off x="500063" y="3071813"/>
            <a:ext cx="60769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②加快指令执行速度，如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RR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型指令； 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6083" name="Rectangle 8"/>
          <p:cNvSpPr/>
          <p:nvPr/>
        </p:nvSpPr>
        <p:spPr>
          <a:xfrm>
            <a:off x="571500" y="3357563"/>
            <a:ext cx="5780088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③可扩大寻址范围 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6084" name="Rectangle 9"/>
          <p:cNvSpPr/>
          <p:nvPr/>
        </p:nvSpPr>
        <p:spPr>
          <a:xfrm>
            <a:off x="1000125" y="4000500"/>
            <a:ext cx="7772400" cy="9763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endParaRPr lang="zh-CN" altLang="en-US" sz="1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例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: 8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个寄存器，只需3位地址，若寄存器字长16位，</a:t>
            </a:r>
            <a:endParaRPr lang="zh-CN" altLang="en-US" sz="20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则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@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可寻址2</a:t>
            </a:r>
            <a:r>
              <a:rPr lang="zh-CN" altLang="en-US" sz="2000" baseline="30000" dirty="0">
                <a:latin typeface="Arial" panose="020B0604020202020204" pitchFamily="34" charset="0"/>
                <a:ea typeface="新宋体" panose="02010609030101010101" charset="-122"/>
              </a:rPr>
              <a:t>16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</a:rPr>
              <a:t>=64</a:t>
            </a:r>
            <a:r>
              <a:rPr lang="en-US" altLang="zh-CN" sz="2000" dirty="0">
                <a:latin typeface="Arial" panose="020B0604020202020204" pitchFamily="34" charset="0"/>
                <a:ea typeface="新宋体" panose="02010609030101010101" charset="-122"/>
              </a:rPr>
              <a:t>K </a:t>
            </a:r>
            <a:endParaRPr lang="en-US" altLang="zh-CN" sz="20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6085" name="Rectangle 10"/>
          <p:cNvSpPr/>
          <p:nvPr/>
        </p:nvSpPr>
        <p:spPr>
          <a:xfrm>
            <a:off x="642938" y="5286375"/>
            <a:ext cx="57086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④寻址方式多，编程更灵活。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2000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6086" name="Rectangle 11"/>
          <p:cNvSpPr/>
          <p:nvPr/>
        </p:nvSpPr>
        <p:spPr>
          <a:xfrm>
            <a:off x="500063" y="1000125"/>
            <a:ext cx="8153400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寄存器间接寻址的特点</a:t>
            </a:r>
            <a:endParaRPr lang="zh-CN" altLang="en-US" sz="2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/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7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、偏移寻址：变址寻址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413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76327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操作数位于存储器中，操作数所在的存储器地址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EA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由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变址寄存器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RI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和指令的地址字段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A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指出：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</a:t>
            </a:r>
            <a:r>
              <a:rPr kumimoji="1" lang="en-US" altLang="zh-CN" sz="2400" b="1" i="0" u="none" strike="noStrike" kern="0" cap="none" spc="0" normalizeH="0" baseline="-2500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）＋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  <a:endParaRPr kumimoji="1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graphicFrame>
        <p:nvGraphicFramePr>
          <p:cNvPr id="47108" name="Object 4"/>
          <p:cNvGraphicFramePr/>
          <p:nvPr>
            <p:ph sz="half" idx="2"/>
          </p:nvPr>
        </p:nvGraphicFramePr>
        <p:xfrm>
          <a:off x="1547813" y="3068638"/>
          <a:ext cx="6391275" cy="250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" r:id="rId3" imgW="4655820" imgH="1839595" progId="Visio.Drawing.11">
                  <p:embed/>
                </p:oleObj>
              </mc:Choice>
              <mc:Fallback>
                <p:oleObj name="" r:id="rId3" imgW="4655820" imgH="1839595" progId="Visio.Drawing.11">
                  <p:embed/>
                  <p:pic>
                    <p:nvPicPr>
                      <p:cNvPr id="0" name="图片 6144" descr="image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813" y="3068638"/>
                        <a:ext cx="6391275" cy="2506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75" y="357188"/>
            <a:ext cx="7772400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7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、偏移寻址：基址寻址</a:t>
            </a:r>
            <a:endParaRPr kumimoji="1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42938" y="1143000"/>
            <a:ext cx="76327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操作数位于存储器中，操作数所在的存储器地址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EA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由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基址寄存器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Rb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和指令的地址字段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A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指出：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Rb</a:t>
            </a:r>
            <a:r>
              <a:rPr kumimoji="1" lang="en-US" altLang="zh-CN" sz="2400" b="1" i="0" u="none" strike="noStrike" kern="0" cap="none" spc="0" normalizeH="0" baseline="-2500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）＋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  <a:endParaRPr kumimoji="1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graphicFrame>
        <p:nvGraphicFramePr>
          <p:cNvPr id="48132" name="Object 4"/>
          <p:cNvGraphicFramePr/>
          <p:nvPr>
            <p:ph sz="half" idx="2"/>
          </p:nvPr>
        </p:nvGraphicFramePr>
        <p:xfrm>
          <a:off x="1506538" y="2943225"/>
          <a:ext cx="6391275" cy="250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" r:id="rId3" imgW="4655820" imgH="1839595" progId="Visio.Drawing.11">
                  <p:embed/>
                </p:oleObj>
              </mc:Choice>
              <mc:Fallback>
                <p:oleObj name="" r:id="rId3" imgW="4655820" imgH="1839595" progId="Visio.Drawing.11">
                  <p:embed/>
                  <p:pic>
                    <p:nvPicPr>
                      <p:cNvPr id="0" name="图片 7168" descr="image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6538" y="2943225"/>
                        <a:ext cx="6391275" cy="2506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3" name="Rectangle 5"/>
          <p:cNvSpPr/>
          <p:nvPr/>
        </p:nvSpPr>
        <p:spPr>
          <a:xfrm>
            <a:off x="285750" y="5429250"/>
            <a:ext cx="91440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基值寻址与变址寻址的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不同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之处：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8134" name="Rectangle 6"/>
          <p:cNvSpPr/>
          <p:nvPr/>
        </p:nvSpPr>
        <p:spPr>
          <a:xfrm>
            <a:off x="1143000" y="5851525"/>
            <a:ext cx="7467600" cy="1006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变址寻址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在于实现程序块的规律变化。</a:t>
            </a:r>
            <a:endParaRPr lang="zh-CN" altLang="en-US" sz="20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algn="just"/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基址寻址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可以扩大寻址范围（整个主存范围）。</a:t>
            </a:r>
            <a:endParaRPr lang="zh-CN" altLang="en-US" sz="20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/>
            <a:endParaRPr lang="zh-CN" altLang="en-US" sz="20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926580" y="6040120"/>
            <a:ext cx="1905000" cy="30289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7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、偏移寻址：相对寻址</a:t>
            </a:r>
            <a:endParaRPr kumimoji="1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76327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操作数位于存储器中，操作数所在的存储器地址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EA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由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程序计数器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PC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和指令的地址字段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A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指出：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en-US" altLang="zh-CN" sz="2400" b="1" i="0" u="none" strike="noStrike" kern="0" cap="none" spc="0" normalizeH="0" baseline="-2500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）＋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  <a:endParaRPr kumimoji="1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通常称作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相对偏移量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DISP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相对寻址主要用于转移指令，执行之后，程序将转移到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）＋偏移量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为地址的指令去执行。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偏移量可正、可负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，通常用补码表示，即可相对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值向后或向前转移。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pic>
        <p:nvPicPr>
          <p:cNvPr id="525319" name="图片 525318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/>
          <a:srcRect r="4762"/>
          <a:stretch>
            <a:fillRect/>
          </a:stretch>
        </p:blipFill>
        <p:spPr>
          <a:xfrm>
            <a:off x="6082030" y="4954905"/>
            <a:ext cx="1454150" cy="1524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4"/>
          <p:cNvSpPr/>
          <p:nvPr/>
        </p:nvSpPr>
        <p:spPr>
          <a:xfrm>
            <a:off x="428625" y="1285875"/>
            <a:ext cx="2016125" cy="3416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     将段寄存器的基地址左移4位与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16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位偏移量相加形成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20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位内存物理地址的寻址方式。</a:t>
            </a:r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pSp>
        <p:nvGrpSpPr>
          <p:cNvPr id="50178" name="Group 4"/>
          <p:cNvGrpSpPr/>
          <p:nvPr/>
        </p:nvGrpSpPr>
        <p:grpSpPr>
          <a:xfrm>
            <a:off x="2627313" y="1628775"/>
            <a:ext cx="5976937" cy="4537075"/>
            <a:chOff x="0" y="0"/>
            <a:chExt cx="2413" cy="2064"/>
          </a:xfrm>
        </p:grpSpPr>
        <p:sp>
          <p:nvSpPr>
            <p:cNvPr id="50179" name="AutoShape 24"/>
            <p:cNvSpPr/>
            <p:nvPr/>
          </p:nvSpPr>
          <p:spPr>
            <a:xfrm>
              <a:off x="910" y="1128"/>
              <a:ext cx="1177" cy="2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just" eaLnBrk="0" hangingPunct="0"/>
              <a:r>
                <a: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rPr>
                <a:t>              +</a:t>
              </a:r>
              <a:endParaRPr lang="zh-CN" altLang="en-US" sz="1200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0180" name="Text Box 25"/>
            <p:cNvSpPr txBox="1"/>
            <p:nvPr/>
          </p:nvSpPr>
          <p:spPr>
            <a:xfrm>
              <a:off x="1899" y="384"/>
              <a:ext cx="117" cy="342"/>
            </a:xfrm>
            <a:prstGeom prst="rect">
              <a:avLst/>
            </a:prstGeom>
            <a:solidFill>
              <a:srgbClr val="DDDDDD"/>
            </a:solidFill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algn="just" eaLnBrk="0" hangingPunct="0"/>
              <a:endParaRPr lang="zh-CN" altLang="en-US" sz="1200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0181" name="AutoShape 26"/>
            <p:cNvSpPr/>
            <p:nvPr/>
          </p:nvSpPr>
          <p:spPr>
            <a:xfrm>
              <a:off x="1867" y="927"/>
              <a:ext cx="150" cy="201"/>
            </a:xfrm>
            <a:prstGeom prst="downArrow">
              <a:avLst>
                <a:gd name="adj1" fmla="val 50000"/>
                <a:gd name="adj2" fmla="val 33500"/>
              </a:avLst>
            </a:prstGeom>
            <a:solidFill>
              <a:srgbClr val="DDDDDD"/>
            </a:solidFill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anchor="t"/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0182" name="AutoShape 27"/>
            <p:cNvSpPr/>
            <p:nvPr/>
          </p:nvSpPr>
          <p:spPr>
            <a:xfrm>
              <a:off x="1082" y="927"/>
              <a:ext cx="150" cy="201"/>
            </a:xfrm>
            <a:prstGeom prst="downArrow">
              <a:avLst>
                <a:gd name="adj1" fmla="val 50000"/>
                <a:gd name="adj2" fmla="val 33500"/>
              </a:avLst>
            </a:prstGeom>
            <a:solidFill>
              <a:srgbClr val="FFFFFF"/>
            </a:solidFill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anchor="t"/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0183" name="Text Box 28"/>
            <p:cNvSpPr txBox="1"/>
            <p:nvPr/>
          </p:nvSpPr>
          <p:spPr>
            <a:xfrm>
              <a:off x="0" y="1584"/>
              <a:ext cx="2385" cy="172"/>
            </a:xfrm>
            <a:prstGeom prst="rect">
              <a:avLst/>
            </a:prstGeom>
            <a:noFill/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ctr" eaLnBrk="0" hangingPunct="0"/>
              <a:r>
                <a: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rPr>
                <a:t>存储器物理地址</a:t>
              </a:r>
              <a:endParaRPr lang="zh-CN" altLang="en-US" sz="1200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0184" name="AutoShape 29"/>
            <p:cNvSpPr/>
            <p:nvPr/>
          </p:nvSpPr>
          <p:spPr>
            <a:xfrm>
              <a:off x="1443" y="1376"/>
              <a:ext cx="189" cy="210"/>
            </a:xfrm>
            <a:prstGeom prst="downArrow">
              <a:avLst>
                <a:gd name="adj1" fmla="val 50000"/>
                <a:gd name="adj2" fmla="val 27767"/>
              </a:avLst>
            </a:prstGeom>
            <a:solidFill>
              <a:srgbClr val="FFFFFF"/>
            </a:solidFill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anchor="t"/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0185" name="Text Box 30"/>
            <p:cNvSpPr txBox="1"/>
            <p:nvPr/>
          </p:nvSpPr>
          <p:spPr>
            <a:xfrm>
              <a:off x="0" y="1392"/>
              <a:ext cx="179" cy="191"/>
            </a:xfrm>
            <a:prstGeom prst="rect">
              <a:avLst/>
            </a:prstGeom>
            <a:noFill/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just" eaLnBrk="0" hangingPunct="0"/>
              <a:r>
                <a: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rPr>
                <a:t>19</a:t>
              </a:r>
              <a:endParaRPr lang="zh-CN" altLang="en-US" sz="1200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0186" name="Text Box 38"/>
            <p:cNvSpPr txBox="1"/>
            <p:nvPr/>
          </p:nvSpPr>
          <p:spPr>
            <a:xfrm>
              <a:off x="1680" y="720"/>
              <a:ext cx="699" cy="210"/>
            </a:xfrm>
            <a:prstGeom prst="rect">
              <a:avLst/>
            </a:prstGeom>
            <a:noFill/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ctr" eaLnBrk="0" hangingPunct="0"/>
              <a:r>
                <a: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rPr>
                <a:t>0000</a:t>
              </a:r>
              <a:endParaRPr lang="zh-CN" altLang="en-US" sz="1200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grpSp>
          <p:nvGrpSpPr>
            <p:cNvPr id="50187" name="Group 13"/>
            <p:cNvGrpSpPr/>
            <p:nvPr/>
          </p:nvGrpSpPr>
          <p:grpSpPr>
            <a:xfrm>
              <a:off x="0" y="528"/>
              <a:ext cx="1693" cy="402"/>
              <a:chOff x="0" y="0"/>
              <a:chExt cx="1693" cy="402"/>
            </a:xfrm>
          </p:grpSpPr>
          <p:sp>
            <p:nvSpPr>
              <p:cNvPr id="50188" name="Text Box 37"/>
              <p:cNvSpPr txBox="1"/>
              <p:nvPr/>
            </p:nvSpPr>
            <p:spPr>
              <a:xfrm>
                <a:off x="0" y="192"/>
                <a:ext cx="1681" cy="210"/>
              </a:xfrm>
              <a:prstGeom prst="rect">
                <a:avLst/>
              </a:prstGeom>
              <a:noFill/>
              <a:ln w="19050" cap="flat" cmpd="sng">
                <a:solidFill>
                  <a:srgbClr val="33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/>
              <a:lstStyle/>
              <a:p>
                <a:pPr lvl="0" algn="ctr" eaLnBrk="0" hangingPunct="0"/>
                <a:r>
                  <a:rPr lang="zh-CN" altLang="en-US" sz="1200" dirty="0">
                    <a:latin typeface="Times New Roman" panose="02020603050405020304" pitchFamily="18" charset="0"/>
                    <a:ea typeface="新宋体" panose="02010609030101010101" charset="-122"/>
                  </a:rPr>
                  <a:t>段寄存器</a:t>
                </a:r>
                <a:endPara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50189" name="Text Box 39"/>
              <p:cNvSpPr txBox="1"/>
              <p:nvPr/>
            </p:nvSpPr>
            <p:spPr>
              <a:xfrm>
                <a:off x="0" y="0"/>
                <a:ext cx="204" cy="191"/>
              </a:xfrm>
              <a:prstGeom prst="rect">
                <a:avLst/>
              </a:prstGeom>
              <a:noFill/>
              <a:ln w="19050" cap="flat" cmpd="sng">
                <a:solidFill>
                  <a:srgbClr val="33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/>
              <a:lstStyle/>
              <a:p>
                <a:pPr lvl="0" algn="just" eaLnBrk="0" hangingPunct="0"/>
                <a:r>
                  <a:rPr lang="zh-CN" altLang="en-US" sz="1200" dirty="0">
                    <a:latin typeface="Times New Roman" panose="02020603050405020304" pitchFamily="18" charset="0"/>
                    <a:ea typeface="新宋体" panose="02010609030101010101" charset="-122"/>
                  </a:rPr>
                  <a:t>15</a:t>
                </a:r>
                <a:endPara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50190" name="Text Box 40"/>
              <p:cNvSpPr txBox="1"/>
              <p:nvPr/>
            </p:nvSpPr>
            <p:spPr>
              <a:xfrm>
                <a:off x="1584" y="0"/>
                <a:ext cx="109" cy="182"/>
              </a:xfrm>
              <a:prstGeom prst="rect">
                <a:avLst/>
              </a:prstGeom>
              <a:noFill/>
              <a:ln w="19050" cap="flat" cmpd="sng">
                <a:solidFill>
                  <a:srgbClr val="33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/>
              <a:lstStyle/>
              <a:p>
                <a:pPr lvl="0" algn="just" eaLnBrk="0" hangingPunct="0"/>
                <a:r>
                  <a:rPr lang="zh-CN" altLang="en-US" sz="1200" dirty="0">
                    <a:latin typeface="Times New Roman" panose="02020603050405020304" pitchFamily="18" charset="0"/>
                    <a:ea typeface="新宋体" panose="02010609030101010101" charset="-122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</p:grpSp>
        <p:sp>
          <p:nvSpPr>
            <p:cNvPr id="50191" name="Text Box 41"/>
            <p:cNvSpPr txBox="1"/>
            <p:nvPr/>
          </p:nvSpPr>
          <p:spPr>
            <a:xfrm>
              <a:off x="2256" y="1392"/>
              <a:ext cx="144" cy="182"/>
            </a:xfrm>
            <a:prstGeom prst="rect">
              <a:avLst/>
            </a:prstGeom>
            <a:noFill/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just" eaLnBrk="0" hangingPunct="0"/>
              <a:r>
                <a: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rPr>
                <a:t>0</a:t>
              </a:r>
              <a:endParaRPr lang="zh-CN" altLang="en-US" sz="1200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0192" name="Text Box 42"/>
            <p:cNvSpPr txBox="1"/>
            <p:nvPr/>
          </p:nvSpPr>
          <p:spPr>
            <a:xfrm>
              <a:off x="288" y="1854"/>
              <a:ext cx="1783" cy="21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algn="just" eaLnBrk="0" hangingPunct="0"/>
              <a:r>
                <a: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rPr>
                <a:t>           图4.7　段寻址方式</a:t>
              </a:r>
              <a:endParaRPr lang="zh-CN" altLang="en-US" sz="1200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grpSp>
          <p:nvGrpSpPr>
            <p:cNvPr id="50193" name="Group 19"/>
            <p:cNvGrpSpPr/>
            <p:nvPr/>
          </p:nvGrpSpPr>
          <p:grpSpPr>
            <a:xfrm>
              <a:off x="720" y="0"/>
              <a:ext cx="1693" cy="402"/>
              <a:chOff x="0" y="0"/>
              <a:chExt cx="1693" cy="402"/>
            </a:xfrm>
          </p:grpSpPr>
          <p:sp>
            <p:nvSpPr>
              <p:cNvPr id="50194" name="Text Box 45"/>
              <p:cNvSpPr txBox="1"/>
              <p:nvPr/>
            </p:nvSpPr>
            <p:spPr>
              <a:xfrm>
                <a:off x="0" y="192"/>
                <a:ext cx="1681" cy="210"/>
              </a:xfrm>
              <a:prstGeom prst="rect">
                <a:avLst/>
              </a:prstGeom>
              <a:noFill/>
              <a:ln w="19050" cap="flat" cmpd="sng">
                <a:solidFill>
                  <a:srgbClr val="33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/>
              <a:lstStyle/>
              <a:p>
                <a:pPr lvl="0" algn="ctr" eaLnBrk="0" hangingPunct="0"/>
                <a:r>
                  <a:rPr lang="zh-CN" altLang="en-US" sz="1200" dirty="0">
                    <a:latin typeface="Times New Roman" panose="02020603050405020304" pitchFamily="18" charset="0"/>
                    <a:ea typeface="新宋体" panose="02010609030101010101" charset="-122"/>
                  </a:rPr>
                  <a:t>逻辑地址</a:t>
                </a:r>
                <a:endPara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  <a:p>
                <a:pPr lvl="0" algn="ctr" eaLnBrk="0" hangingPunct="0"/>
                <a:endPara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50195" name="Text Box 46"/>
              <p:cNvSpPr txBox="1"/>
              <p:nvPr/>
            </p:nvSpPr>
            <p:spPr>
              <a:xfrm>
                <a:off x="0" y="0"/>
                <a:ext cx="204" cy="191"/>
              </a:xfrm>
              <a:prstGeom prst="rect">
                <a:avLst/>
              </a:prstGeom>
              <a:noFill/>
              <a:ln w="19050" cap="flat" cmpd="sng">
                <a:solidFill>
                  <a:srgbClr val="33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/>
              <a:lstStyle/>
              <a:p>
                <a:pPr lvl="0" algn="just" eaLnBrk="0" hangingPunct="0"/>
                <a:r>
                  <a:rPr lang="zh-CN" altLang="en-US" sz="1200" dirty="0">
                    <a:latin typeface="Times New Roman" panose="02020603050405020304" pitchFamily="18" charset="0"/>
                    <a:ea typeface="新宋体" panose="02010609030101010101" charset="-122"/>
                  </a:rPr>
                  <a:t>15</a:t>
                </a:r>
                <a:endPara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50196" name="Text Box 47"/>
              <p:cNvSpPr txBox="1"/>
              <p:nvPr/>
            </p:nvSpPr>
            <p:spPr>
              <a:xfrm>
                <a:off x="1584" y="0"/>
                <a:ext cx="109" cy="182"/>
              </a:xfrm>
              <a:prstGeom prst="rect">
                <a:avLst/>
              </a:prstGeom>
              <a:noFill/>
              <a:ln w="19050" cap="flat" cmpd="sng">
                <a:solidFill>
                  <a:srgbClr val="33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/>
              <a:lstStyle/>
              <a:p>
                <a:pPr lvl="0" algn="just" eaLnBrk="0" hangingPunct="0"/>
                <a:r>
                  <a:rPr lang="zh-CN" altLang="en-US" sz="1200" dirty="0">
                    <a:latin typeface="Times New Roman" panose="02020603050405020304" pitchFamily="18" charset="0"/>
                    <a:ea typeface="新宋体" panose="02010609030101010101" charset="-122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</p:grpSp>
      </p:grpSp>
      <p:sp>
        <p:nvSpPr>
          <p:cNvPr id="50197" name="Rectangle 4"/>
          <p:cNvSpPr/>
          <p:nvPr/>
        </p:nvSpPr>
        <p:spPr>
          <a:xfrm>
            <a:off x="571500" y="6000750"/>
            <a:ext cx="676275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 Pentium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机的实地址模式</a:t>
            </a: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333375"/>
            <a:ext cx="7924800" cy="4419600"/>
          </a:xfrm>
        </p:spPr>
        <p:txBody>
          <a:bodyPr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8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、段寻址</a:t>
            </a:r>
            <a:endParaRPr kumimoji="1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ut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9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、堆栈寻址</a:t>
            </a:r>
            <a:endParaRPr kumimoji="1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45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268413"/>
            <a:ext cx="8064500" cy="42481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操作数位于存储器中，操作数所在的存储器地址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EA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由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堆栈指针寄存器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SP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隐含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指出，通常用于堆栈指令。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堆栈是由若干个连续主存单元组成的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先进后出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first in last out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，即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FILO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）存储区，第一个放入堆栈的数据存放在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栈底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，最近放入的数据存放在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栈顶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。栈底是固定不变的，而栈顶是随着数据的入栈和出栈在时刻变化。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栈顶的地址由堆栈指针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SP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指明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一般计算机中，堆栈从高地址向低地址扩展，即栈底的地址总是大于或等于栈顶的地址，称为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上推堆栈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；也有少数计算机相反，称为下推堆栈。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堆栈寻址主要用来暂存中断和子程序调用时现场数据及返回地址。 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620713"/>
            <a:ext cx="8064500" cy="5689600"/>
          </a:xfrm>
        </p:spPr>
        <p:txBody>
          <a:bodyPr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规整性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　规整性包括指令系统的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对称性、匀齐性、指令格式和数据格式的一致性。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          对称性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指在指令系统中所有的寄存器和存储器单元都可同等对待，所有的指令都可使用各种寻址方式；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          匀齐性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是指一种操作性质的指令可以支持各种数据类型；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          指令格式和数据格式的一致性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是指指令长度和数据长度有一定的关系，以方便处理和存取。</a:t>
            </a:r>
            <a:endParaRPr kumimoji="1" lang="zh-CN" altLang="en-US" sz="2800" b="1" i="1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" fill="hold"/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/>
          <p:nvPr/>
        </p:nvGrpSpPr>
        <p:grpSpPr>
          <a:xfrm>
            <a:off x="5954713" y="260350"/>
            <a:ext cx="3009900" cy="6192838"/>
            <a:chOff x="3379" y="164"/>
            <a:chExt cx="1896" cy="3901"/>
          </a:xfrm>
        </p:grpSpPr>
        <p:sp>
          <p:nvSpPr>
            <p:cNvPr id="52227" name="Rectangle 2"/>
            <p:cNvSpPr/>
            <p:nvPr/>
          </p:nvSpPr>
          <p:spPr>
            <a:xfrm>
              <a:off x="4241" y="572"/>
              <a:ext cx="590" cy="227"/>
            </a:xfrm>
            <a:prstGeom prst="rect">
              <a:avLst/>
            </a:prstGeom>
            <a:solidFill>
              <a:schemeClr val="folHlink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28" name="Rectangle 3"/>
            <p:cNvSpPr/>
            <p:nvPr/>
          </p:nvSpPr>
          <p:spPr>
            <a:xfrm>
              <a:off x="4241" y="844"/>
              <a:ext cx="590" cy="227"/>
            </a:xfrm>
            <a:prstGeom prst="rect">
              <a:avLst/>
            </a:prstGeom>
            <a:solidFill>
              <a:schemeClr val="folHlink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29" name="Rectangle 5"/>
            <p:cNvSpPr/>
            <p:nvPr/>
          </p:nvSpPr>
          <p:spPr>
            <a:xfrm>
              <a:off x="4241" y="1116"/>
              <a:ext cx="590" cy="227"/>
            </a:xfrm>
            <a:prstGeom prst="rect">
              <a:avLst/>
            </a:prstGeom>
            <a:solidFill>
              <a:schemeClr val="folHlink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0" name="Rectangle 6"/>
            <p:cNvSpPr/>
            <p:nvPr/>
          </p:nvSpPr>
          <p:spPr>
            <a:xfrm>
              <a:off x="4241" y="1388"/>
              <a:ext cx="590" cy="227"/>
            </a:xfrm>
            <a:prstGeom prst="rect">
              <a:avLst/>
            </a:prstGeom>
            <a:solidFill>
              <a:srgbClr val="FFFF00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1" name="Rectangle 7"/>
            <p:cNvSpPr/>
            <p:nvPr/>
          </p:nvSpPr>
          <p:spPr>
            <a:xfrm>
              <a:off x="4241" y="1660"/>
              <a:ext cx="590" cy="227"/>
            </a:xfrm>
            <a:prstGeom prst="rect">
              <a:avLst/>
            </a:prstGeom>
            <a:solidFill>
              <a:srgbClr val="FFFF00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2" name="Rectangle 8"/>
            <p:cNvSpPr/>
            <p:nvPr/>
          </p:nvSpPr>
          <p:spPr>
            <a:xfrm>
              <a:off x="4241" y="1932"/>
              <a:ext cx="590" cy="227"/>
            </a:xfrm>
            <a:prstGeom prst="rect">
              <a:avLst/>
            </a:prstGeom>
            <a:solidFill>
              <a:srgbClr val="FFFF00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3" name="Rectangle 9"/>
            <p:cNvSpPr/>
            <p:nvPr/>
          </p:nvSpPr>
          <p:spPr>
            <a:xfrm>
              <a:off x="4241" y="2205"/>
              <a:ext cx="590" cy="227"/>
            </a:xfrm>
            <a:prstGeom prst="rect">
              <a:avLst/>
            </a:prstGeom>
            <a:solidFill>
              <a:srgbClr val="FFFF00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4" name="Rectangle 10"/>
            <p:cNvSpPr/>
            <p:nvPr/>
          </p:nvSpPr>
          <p:spPr>
            <a:xfrm>
              <a:off x="4241" y="2477"/>
              <a:ext cx="590" cy="227"/>
            </a:xfrm>
            <a:prstGeom prst="rect">
              <a:avLst/>
            </a:prstGeom>
            <a:solidFill>
              <a:srgbClr val="FFFF00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5" name="Rectangle 11"/>
            <p:cNvSpPr/>
            <p:nvPr/>
          </p:nvSpPr>
          <p:spPr>
            <a:xfrm>
              <a:off x="4241" y="2749"/>
              <a:ext cx="590" cy="227"/>
            </a:xfrm>
            <a:prstGeom prst="rect">
              <a:avLst/>
            </a:prstGeom>
            <a:solidFill>
              <a:srgbClr val="FFFF00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6" name="Rectangle 12"/>
            <p:cNvSpPr/>
            <p:nvPr/>
          </p:nvSpPr>
          <p:spPr>
            <a:xfrm>
              <a:off x="4241" y="3021"/>
              <a:ext cx="590" cy="227"/>
            </a:xfrm>
            <a:prstGeom prst="rect">
              <a:avLst/>
            </a:prstGeom>
            <a:solidFill>
              <a:srgbClr val="FFFF00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7" name="Rectangle 13"/>
            <p:cNvSpPr/>
            <p:nvPr/>
          </p:nvSpPr>
          <p:spPr>
            <a:xfrm>
              <a:off x="4241" y="3294"/>
              <a:ext cx="590" cy="227"/>
            </a:xfrm>
            <a:prstGeom prst="rect">
              <a:avLst/>
            </a:prstGeom>
            <a:solidFill>
              <a:schemeClr val="folHlink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8" name="Text Box 14"/>
            <p:cNvSpPr txBox="1"/>
            <p:nvPr/>
          </p:nvSpPr>
          <p:spPr>
            <a:xfrm>
              <a:off x="4014" y="164"/>
              <a:ext cx="952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CC00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存储器</a:t>
              </a:r>
              <a:endParaRPr lang="zh-CN" altLang="en-US" sz="2800" dirty="0">
                <a:solidFill>
                  <a:srgbClr val="CC00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52239" name="Rectangle 15"/>
            <p:cNvSpPr/>
            <p:nvPr/>
          </p:nvSpPr>
          <p:spPr>
            <a:xfrm>
              <a:off x="4241" y="3565"/>
              <a:ext cx="590" cy="227"/>
            </a:xfrm>
            <a:prstGeom prst="rect">
              <a:avLst/>
            </a:prstGeom>
            <a:solidFill>
              <a:schemeClr val="folHlink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40" name="Rectangle 16"/>
            <p:cNvSpPr/>
            <p:nvPr/>
          </p:nvSpPr>
          <p:spPr>
            <a:xfrm>
              <a:off x="4241" y="3838"/>
              <a:ext cx="590" cy="227"/>
            </a:xfrm>
            <a:prstGeom prst="rect">
              <a:avLst/>
            </a:prstGeom>
            <a:solidFill>
              <a:schemeClr val="folHlink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41" name="AutoShape 17"/>
            <p:cNvSpPr/>
            <p:nvPr/>
          </p:nvSpPr>
          <p:spPr>
            <a:xfrm>
              <a:off x="4967" y="1389"/>
              <a:ext cx="45" cy="1724"/>
            </a:xfrm>
            <a:prstGeom prst="rightBrace">
              <a:avLst>
                <a:gd name="adj1" fmla="val 318904"/>
                <a:gd name="adj2" fmla="val 50000"/>
              </a:avLst>
            </a:prstGeom>
            <a:solidFill>
              <a:srgbClr val="FFFF00"/>
            </a:solidFill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42" name="Text Box 18"/>
            <p:cNvSpPr txBox="1"/>
            <p:nvPr/>
          </p:nvSpPr>
          <p:spPr>
            <a:xfrm>
              <a:off x="4967" y="2069"/>
              <a:ext cx="308" cy="58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eaVert" anchor="t">
              <a:spAutoFit/>
            </a:bodyPr>
            <a:lstStyle/>
            <a:p>
              <a:pPr lvl="0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堆栈段</a:t>
              </a:r>
              <a:endParaRPr lang="zh-CN" altLang="en-US" sz="2000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52243" name="Text Box 19"/>
            <p:cNvSpPr txBox="1"/>
            <p:nvPr/>
          </p:nvSpPr>
          <p:spPr>
            <a:xfrm>
              <a:off x="3742" y="3022"/>
              <a:ext cx="499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lvl="0" algn="r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栈底</a:t>
              </a:r>
              <a:endParaRPr lang="zh-CN" altLang="en-US" sz="2000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52244" name="Line 20"/>
            <p:cNvSpPr/>
            <p:nvPr/>
          </p:nvSpPr>
          <p:spPr>
            <a:xfrm>
              <a:off x="3878" y="1979"/>
              <a:ext cx="363" cy="0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45" name="Text Box 21"/>
            <p:cNvSpPr txBox="1"/>
            <p:nvPr/>
          </p:nvSpPr>
          <p:spPr>
            <a:xfrm>
              <a:off x="3379" y="1933"/>
              <a:ext cx="454" cy="258"/>
            </a:xfrm>
            <a:prstGeom prst="rect">
              <a:avLst/>
            </a:prstGeom>
            <a:solidFill>
              <a:srgbClr val="FF6600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SP</a:t>
              </a:r>
              <a:endParaRPr lang="en-US" altLang="zh-CN" sz="2000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52246" name="Text Box 22"/>
            <p:cNvSpPr txBox="1"/>
            <p:nvPr/>
          </p:nvSpPr>
          <p:spPr>
            <a:xfrm>
              <a:off x="3878" y="2024"/>
              <a:ext cx="363" cy="442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lvl="0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栈顶</a:t>
              </a:r>
              <a:endParaRPr lang="zh-CN" altLang="en-US" sz="2000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</p:grpSp>
      <p:sp>
        <p:nvSpPr>
          <p:cNvPr id="3" name="Rectangle 26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eaLnBrk="1" fontAlgn="base" hangingPunct="1"/>
            <a:r>
              <a:rPr lang="zh-CN" altLang="en-US" b="1" strike="noStrike" noProof="1"/>
              <a:t>堆栈的结构</a:t>
            </a:r>
            <a:endParaRPr lang="zh-CN" altLang="en-US" b="1" strike="noStrike" noProof="1"/>
          </a:p>
        </p:txBody>
      </p:sp>
      <p:sp>
        <p:nvSpPr>
          <p:cNvPr id="393243" name="Rectangle 27"/>
          <p:cNvSpPr>
            <a:spLocks noGrp="1" noChangeArrowheads="1"/>
          </p:cNvSpPr>
          <p:nvPr>
            <p:ph idx="1"/>
          </p:nvPr>
        </p:nvSpPr>
        <p:spPr>
          <a:xfrm>
            <a:off x="395288" y="1268413"/>
            <a:ext cx="5256213" cy="43926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182880" marR="0" lvl="0" indent="-18288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堆栈的操作：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压入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PUSH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）和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弹出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POP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），对应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PUSH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和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POP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指令，假设数据字长为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1B</a:t>
            </a:r>
            <a:endParaRPr kumimoji="1" lang="en-US" altLang="zh-CN" sz="2800" b="1" i="0" u="none" strike="noStrike" kern="0" cap="none" spc="0" normalizeH="0" baseline="0" noProof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533400" marR="0" lvl="1" indent="-1714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压入指令 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PUSH Ri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：将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寄存器内容压入堆栈。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其操作是：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808355" marR="0" lvl="2" indent="-92075" algn="l" defTabSz="914400" rtl="0" eaLnBrk="1" fontAlgn="base" latinLnBrk="0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SP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）－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→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SP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(Ri) 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→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SP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533400" marR="0" lvl="1" indent="-1714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弹出指令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POP Ri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：从堆栈中弹出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个数据送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寄存器，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其操作是：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808355" marR="0" lvl="2" indent="-92075" algn="l" defTabSz="914400" rtl="0" eaLnBrk="1" fontAlgn="base" latinLnBrk="0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((SP)) 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→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Ri  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(SP)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＋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→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SP</a:t>
            </a:r>
            <a:endParaRPr kumimoji="1" lang="en-US" altLang="zh-CN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533400" marR="0" lvl="1" indent="-1714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其中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(SP)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表示堆栈指针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SP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的内容；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((SP))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表示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SP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所指的栈顶的内容。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pic>
        <p:nvPicPr>
          <p:cNvPr id="525319" name="图片 525318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 cstate="print"/>
          <a:srcRect r="4762"/>
          <a:stretch>
            <a:fillRect/>
          </a:stretch>
        </p:blipFill>
        <p:spPr>
          <a:xfrm>
            <a:off x="5652135" y="5659755"/>
            <a:ext cx="676910" cy="709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Rectangle 164"/>
          <p:cNvSpPr txBox="1">
            <a:spLocks noChangeArrowheads="1"/>
          </p:cNvSpPr>
          <p:nvPr/>
        </p:nvSpPr>
        <p:spPr>
          <a:xfrm>
            <a:off x="580390" y="419735"/>
            <a:ext cx="7772400" cy="4429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所支持的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寻址方式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rcRect l="14378" t="27041" r="39888" b="42295"/>
          <a:stretch>
            <a:fillRect/>
          </a:stretch>
        </p:blipFill>
        <p:spPr>
          <a:xfrm>
            <a:off x="2114550" y="1452245"/>
            <a:ext cx="4704080" cy="23653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Rectangle 164"/>
          <p:cNvSpPr txBox="1">
            <a:spLocks noChangeArrowheads="1"/>
          </p:cNvSpPr>
          <p:nvPr/>
        </p:nvSpPr>
        <p:spPr>
          <a:xfrm>
            <a:off x="580390" y="419735"/>
            <a:ext cx="7772400" cy="4429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所支持的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寻址方式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228725" y="1990725"/>
            <a:ext cx="6685915" cy="287591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Rectangle 164"/>
          <p:cNvSpPr txBox="1">
            <a:spLocks noChangeArrowheads="1"/>
          </p:cNvSpPr>
          <p:nvPr/>
        </p:nvSpPr>
        <p:spPr>
          <a:xfrm>
            <a:off x="580390" y="419735"/>
            <a:ext cx="7772400" cy="4429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所支持的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寻址方式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205230" y="1619250"/>
            <a:ext cx="6733540" cy="361886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Rectangle 164"/>
          <p:cNvSpPr txBox="1">
            <a:spLocks noChangeArrowheads="1"/>
          </p:cNvSpPr>
          <p:nvPr/>
        </p:nvSpPr>
        <p:spPr>
          <a:xfrm>
            <a:off x="580390" y="419735"/>
            <a:ext cx="7772400" cy="4429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所支持的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寻址方式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29030" y="1096645"/>
            <a:ext cx="7009765" cy="507619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51205" y="337185"/>
            <a:ext cx="7642225" cy="591121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25270" y="358775"/>
            <a:ext cx="5842635" cy="625538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Rectangle 164"/>
          <p:cNvSpPr txBox="1">
            <a:spLocks noChangeArrowheads="1"/>
          </p:cNvSpPr>
          <p:nvPr/>
        </p:nvSpPr>
        <p:spPr>
          <a:xfrm>
            <a:off x="580390" y="419735"/>
            <a:ext cx="7772400" cy="4429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所支持的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寻址方式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99515" y="993775"/>
            <a:ext cx="6534150" cy="504253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GB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 </a:t>
            </a:r>
            <a:r>
              <a:rPr kumimoji="1" lang="zh-CN" alt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40322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GB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</a:t>
            </a:r>
            <a:r>
              <a:rPr kumimoji="1" lang="zh-CN" altLang="en-GB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、指令类型</a:t>
            </a:r>
            <a:endParaRPr kumimoji="1" lang="zh-CN" altLang="en-GB" sz="32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）算术逻辑操作指令</a:t>
            </a:r>
            <a:endParaRPr kumimoji="1" lang="zh-CN" altLang="en-GB" sz="28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2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）串操作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/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转移控制指令</a:t>
            </a:r>
            <a:endParaRPr kumimoji="1" lang="zh-CN" altLang="en-GB" sz="28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3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）标志控制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/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高级语言支持指令</a:t>
            </a:r>
            <a:endParaRPr kumimoji="1" lang="zh-CN" altLang="en-GB" sz="28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4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）数据传送指令</a:t>
            </a:r>
            <a:endParaRPr kumimoji="1" lang="zh-CN" altLang="en-GB" sz="28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5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）系统控制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/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段寄存器操作指令</a:t>
            </a:r>
            <a:endParaRPr kumimoji="1" lang="zh-CN" altLang="en-GB" sz="28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6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）保护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/CACHE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管理指令</a:t>
            </a:r>
            <a:endParaRPr kumimoji="1" lang="zh-CN" altLang="en-GB" sz="28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指令系统的发展 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196975"/>
            <a:ext cx="8135938" cy="39608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一、指令系统的发展演变 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二、</a:t>
            </a: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RISC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的特点（</a:t>
            </a: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RISC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三要素）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三、</a:t>
            </a:r>
            <a:r>
              <a:rPr kumimoji="1" lang="en-GB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CISC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与</a:t>
            </a:r>
            <a:r>
              <a:rPr kumimoji="1" lang="en-GB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RISC</a:t>
            </a:r>
            <a:r>
              <a:rPr kumimoji="1" lang="zh-CN" alt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的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对比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6"/>
          <p:cNvSpPr/>
          <p:nvPr/>
        </p:nvSpPr>
        <p:spPr>
          <a:xfrm>
            <a:off x="395288" y="1268413"/>
            <a:ext cx="8207375" cy="49212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　</a:t>
            </a:r>
            <a:endParaRPr lang="zh-CN" altLang="en-US" sz="2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    系列机各机种之间具有相同的基本结构和共同的基本指令集，因而指令系统是兼容的，即各机种上基本软件可以通用。</a:t>
            </a:r>
            <a:endParaRPr lang="zh-CN" altLang="en-US" sz="2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    但由于不同机种推出的时间不同，在结构和性能上有差异，做到所有软件都完全兼容是不可能的，只能做到“向上兼容”，即低档机上运行的软件可以在高档机上运行。 </a:t>
            </a:r>
            <a:endParaRPr lang="zh-CN" altLang="en-US" sz="2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00063" y="1168400"/>
            <a:ext cx="8064500" cy="568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兼容性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　</a:t>
            </a:r>
            <a:endParaRPr kumimoji="1" lang="zh-CN" altLang="en-US" sz="28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新宋体" panose="02010609030101010101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3"/>
          <p:cNvSpPr txBox="1"/>
          <p:nvPr/>
        </p:nvSpPr>
        <p:spPr>
          <a:xfrm>
            <a:off x="468313" y="1557338"/>
            <a:ext cx="8261350" cy="1768475"/>
          </a:xfrm>
          <a:prstGeom prst="rect">
            <a:avLst/>
          </a:prstGeom>
          <a:noFill/>
          <a:ln w="9525">
            <a:noFill/>
          </a:ln>
        </p:spPr>
        <p:txBody>
          <a:bodyPr lIns="82542" tIns="41270" rIns="82542" bIns="41270" anchor="t"/>
          <a:lstStyle/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CISC</a:t>
            </a:r>
            <a:r>
              <a:rPr lang="zh-CN" altLang="en-US" dirty="0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：复杂指令集（</a:t>
            </a:r>
            <a:r>
              <a:rPr lang="en-US" altLang="zh-CN" dirty="0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Complex Instruction Set Computer</a:t>
            </a:r>
            <a:r>
              <a:rPr lang="zh-CN" altLang="en-US" dirty="0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）</a:t>
            </a:r>
            <a:endParaRPr lang="zh-CN" altLang="en-US" dirty="0">
              <a:solidFill>
                <a:srgbClr val="FF0000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具有大量的指令和寻址方式（更接近高级程序语言）</a:t>
            </a:r>
            <a:endParaRPr lang="zh-CN" altLang="en-US" dirty="0">
              <a:solidFill>
                <a:srgbClr val="000066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8</a:t>
            </a: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0</a:t>
            </a:r>
            <a:r>
              <a:rPr lang="en-US" altLang="zh-CN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/2</a:t>
            </a: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0原则：</a:t>
            </a:r>
            <a:r>
              <a:rPr lang="en-US" altLang="zh-CN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80%</a:t>
            </a: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的程序只使用</a:t>
            </a:r>
            <a:r>
              <a:rPr lang="en-US" altLang="zh-CN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20%</a:t>
            </a: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的指令</a:t>
            </a:r>
            <a:endParaRPr lang="zh-CN" altLang="en-US" dirty="0">
              <a:solidFill>
                <a:srgbClr val="000066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大多数程序只使用少量的指令就能够运行。</a:t>
            </a:r>
            <a:endParaRPr lang="zh-CN" altLang="en-US" dirty="0">
              <a:solidFill>
                <a:srgbClr val="000066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58370" name="Text Box 4"/>
          <p:cNvSpPr txBox="1"/>
          <p:nvPr/>
        </p:nvSpPr>
        <p:spPr>
          <a:xfrm>
            <a:off x="428625" y="4143375"/>
            <a:ext cx="8464550" cy="2225675"/>
          </a:xfrm>
          <a:prstGeom prst="rect">
            <a:avLst/>
          </a:prstGeom>
          <a:noFill/>
          <a:ln w="9525">
            <a:noFill/>
          </a:ln>
        </p:spPr>
        <p:txBody>
          <a:bodyPr lIns="82542" tIns="41270" rIns="82542" bIns="41270" anchor="t"/>
          <a:lstStyle/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RISC</a:t>
            </a:r>
            <a:r>
              <a:rPr lang="zh-CN" altLang="en-US" dirty="0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：精简指令集（</a:t>
            </a:r>
            <a:r>
              <a:rPr lang="en-US" altLang="zh-CN" dirty="0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Reduced Instruction Set Computer)</a:t>
            </a:r>
            <a:endParaRPr lang="en-US" altLang="zh-CN" dirty="0">
              <a:solidFill>
                <a:srgbClr val="FF0000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在数据通道中只包含最有用的指令</a:t>
            </a:r>
            <a:endParaRPr lang="zh-CN" altLang="en-US" dirty="0">
              <a:solidFill>
                <a:srgbClr val="000066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确保数据通道快速执行每一条指令</a:t>
            </a:r>
            <a:endParaRPr lang="zh-CN" altLang="en-US" dirty="0">
              <a:solidFill>
                <a:srgbClr val="000066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使</a:t>
            </a:r>
            <a:r>
              <a:rPr lang="en-US" altLang="zh-CN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CPU</a:t>
            </a: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硬件结构设计变得更为简单</a:t>
            </a:r>
            <a:endParaRPr lang="zh-CN" altLang="en-US" dirty="0">
              <a:solidFill>
                <a:srgbClr val="000066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    </a:t>
            </a:r>
            <a:endParaRPr lang="zh-CN" altLang="en-US" dirty="0">
              <a:solidFill>
                <a:srgbClr val="000066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571500"/>
            <a:ext cx="7772400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一、指令系统的发展演变 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一、指令系统的发展演变 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196975"/>
            <a:ext cx="8135938" cy="44640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“复杂指令系统计算机”，简称</a:t>
            </a:r>
            <a:r>
              <a:rPr kumimoji="1" lang="en-GB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CISC</a:t>
            </a:r>
            <a:r>
              <a:rPr kumimoji="1" lang="zh-CN" altLang="en-GB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GB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Complex Instruction Set Computer</a:t>
            </a:r>
            <a:r>
              <a:rPr kumimoji="1" lang="zh-CN" altLang="en-GB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</a:t>
            </a:r>
            <a:endParaRPr kumimoji="1" lang="zh-CN" altLang="en-GB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指令格式不固定，寻址方式丰富，功能复杂</a:t>
            </a:r>
            <a:endParaRPr kumimoji="1" lang="zh-CN" altLang="en-GB" sz="28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一些比较简单的指令，在程序中仅占指令系统中指令总数的</a:t>
            </a:r>
            <a:r>
              <a:rPr kumimoji="1" lang="en-GB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20%</a:t>
            </a:r>
            <a:r>
              <a:rPr kumimoji="1" lang="zh-CN" altLang="en-GB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，但出现的频率却占</a:t>
            </a:r>
            <a:r>
              <a:rPr kumimoji="1" lang="en-GB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80%</a:t>
            </a:r>
            <a:r>
              <a:rPr kumimoji="1" lang="zh-CN" altLang="en-GB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；占指令总数</a:t>
            </a:r>
            <a:r>
              <a:rPr kumimoji="1" lang="en-GB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20%</a:t>
            </a:r>
            <a:r>
              <a:rPr kumimoji="1" lang="zh-CN" altLang="en-GB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的最复杂的指令，却占用了控制存储器容量的</a:t>
            </a:r>
            <a:r>
              <a:rPr kumimoji="1" lang="en-GB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80%</a:t>
            </a:r>
            <a:r>
              <a:rPr kumimoji="1" lang="zh-CN" altLang="en-GB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，且使用频率却不高。</a:t>
            </a:r>
            <a:endParaRPr kumimoji="1" lang="zh-CN" altLang="en-GB" sz="28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8064500" cy="48244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精简指令系统计算机（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Reduced Instruction Set Computer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，简称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RISC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</a:t>
            </a:r>
            <a:endParaRPr kumimoji="1" lang="zh-CN" altLang="en-GB" sz="24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RISC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体系结构的芯片经历了三代：</a:t>
            </a:r>
            <a:endParaRPr kumimoji="1" lang="zh-CN" altLang="en-GB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第一代以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32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位数据通路为代表，支持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Cache,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软件支持较少，性能与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CISC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体系结构的产品相当，如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RISC Ⅰ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、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MIPS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、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IBM801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等。</a:t>
            </a:r>
            <a:endParaRPr kumimoji="1" lang="zh-CN" altLang="en-GB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第二代产品提高了集成度，增加了对多处理机系统的支持，提高了时钟频率，建立了完善的存储管理体系，软件支持系统也逐渐完善。它们已具有单指令流水线，可同时执行多条指令。</a:t>
            </a:r>
            <a:endParaRPr kumimoji="1" lang="zh-CN" altLang="en-GB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第三代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RISC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产品为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64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位微处理器，采用了超级流水线技术和超标量技术，提高了指令级的并行处理能力，使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RISC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处理器的整体性能更好。如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MIPS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的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R4000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处理器。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75139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一、指令系统的发展演变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idx="1"/>
          </p:nvPr>
        </p:nvSpPr>
        <p:spPr>
          <a:xfrm>
            <a:off x="611188" y="1196975"/>
            <a:ext cx="8064500" cy="43195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大部分</a:t>
            </a:r>
            <a:r>
              <a:rPr kumimoji="1" lang="en-GB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RISC</a:t>
            </a:r>
            <a:r>
              <a:rPr kumimoji="1" lang="zh-CN" alt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机具有以下特点：</a:t>
            </a:r>
            <a:endParaRPr kumimoji="1" lang="zh-CN" altLang="en-GB" sz="36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 指令系统设计时选择一些使用频率较高的简单指令，且选择一些很有用但不复杂的指令。</a:t>
            </a:r>
            <a:endParaRPr kumimoji="1" lang="zh-CN" altLang="en-GB" sz="28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2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 指令长度固定，指令格式种类少，寻址方式种类少。</a:t>
            </a:r>
            <a:endParaRPr kumimoji="1" lang="zh-CN" altLang="en-GB" sz="28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3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 只有取数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/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存数指令访问存储器，其余指令的操作都在寄存器之间进行。</a:t>
            </a:r>
            <a:endParaRPr kumimoji="1" lang="zh-CN" altLang="en-GB" sz="28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RISC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的特点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idx="1"/>
          </p:nvPr>
        </p:nvSpPr>
        <p:spPr>
          <a:xfrm>
            <a:off x="357188" y="1928813"/>
            <a:ext cx="8358188" cy="43211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4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 采用流水线技术。超级标量及超级流水线技术，增加了指令执行的并行度，使得一条指令的平均指令执行时间小于一个机器周期。</a:t>
            </a:r>
            <a:endParaRPr kumimoji="1" lang="zh-CN" altLang="en-GB" sz="28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5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 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CPU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中通用寄存器数量相当多，可以减少访存次数。</a:t>
            </a:r>
            <a:endParaRPr kumimoji="1" lang="zh-CN" altLang="en-GB" sz="28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6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 以硬布线控制逻辑为主，不用或少用微码控制。</a:t>
            </a:r>
            <a:endParaRPr kumimoji="1" lang="zh-CN" altLang="en-GB" sz="28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7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 采用优化的编译程序，力求有效地支持高级语言程序。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 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RISC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的特点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28625" y="1214438"/>
            <a:ext cx="8064500" cy="431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大部分</a:t>
            </a:r>
            <a:r>
              <a:rPr kumimoji="1" lang="en-GB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RISC</a:t>
            </a:r>
            <a:r>
              <a:rPr kumimoji="1" lang="zh-CN" alt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机具有以下特点：</a:t>
            </a:r>
            <a:endParaRPr kumimoji="1" lang="zh-CN" altLang="en-GB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新宋体" panose="02010609030101010101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6349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63491" name="Rectangle 5"/>
          <p:cNvSpPr/>
          <p:nvPr/>
        </p:nvSpPr>
        <p:spPr>
          <a:xfrm>
            <a:off x="900113" y="620713"/>
            <a:ext cx="6705600" cy="5029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4000" i="1" dirty="0">
                <a:solidFill>
                  <a:srgbClr val="EA1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RISC</a:t>
            </a:r>
            <a:r>
              <a:rPr lang="zh-CN" altLang="en-US" sz="4000" i="1" dirty="0">
                <a:solidFill>
                  <a:srgbClr val="EA1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三要素：</a:t>
            </a:r>
            <a:endParaRPr lang="zh-CN" altLang="en-US" sz="4000" dirty="0">
              <a:solidFill>
                <a:srgbClr val="EA1808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endParaRPr lang="zh-CN" altLang="en-US" sz="40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r>
              <a:rPr lang="zh-CN" altLang="en-US" sz="3200" dirty="0">
                <a:latin typeface="Times New Roman" panose="02020603050405020304" pitchFamily="18" charset="0"/>
                <a:ea typeface="新宋体" panose="02010609030101010101" charset="-122"/>
              </a:rPr>
              <a:t>(1)一个有限的简单的指令集；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指令长度固定，指令格式和寻址方式种类少， </a:t>
            </a:r>
            <a:endParaRPr lang="zh-CN" altLang="en-US" sz="32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endParaRPr lang="zh-CN" altLang="en-US" sz="32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r>
              <a:rPr lang="zh-CN" altLang="en-US" sz="3200" dirty="0">
                <a:latin typeface="Times New Roman" panose="02020603050405020304" pitchFamily="18" charset="0"/>
                <a:ea typeface="新宋体" panose="02010609030101010101" charset="-122"/>
              </a:rPr>
              <a:t>(2)</a:t>
            </a:r>
            <a:r>
              <a:rPr lang="en-US" altLang="zh-CN" sz="3200" dirty="0">
                <a:latin typeface="Times New Roman" panose="02020603050405020304" pitchFamily="18" charset="0"/>
                <a:ea typeface="新宋体" panose="02010609030101010101" charset="-122"/>
              </a:rPr>
              <a:t>CPU</a:t>
            </a:r>
            <a:r>
              <a:rPr lang="zh-CN" altLang="en-US" sz="3200" dirty="0">
                <a:latin typeface="Times New Roman" panose="02020603050405020304" pitchFamily="18" charset="0"/>
                <a:ea typeface="新宋体" panose="02010609030101010101" charset="-122"/>
              </a:rPr>
              <a:t>配备大量的通用寄存器；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只有取数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存数指令访问存储器，其余指令的操作均在寄存器之间进行。 </a:t>
            </a:r>
            <a:endParaRPr lang="zh-CN" altLang="en-US" sz="32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endParaRPr lang="zh-CN" altLang="en-US" sz="32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r>
              <a:rPr lang="zh-CN" altLang="en-US" sz="3200" dirty="0">
                <a:latin typeface="Times New Roman" panose="02020603050405020304" pitchFamily="18" charset="0"/>
                <a:ea typeface="新宋体" panose="02010609030101010101" charset="-122"/>
              </a:rPr>
              <a:t>(3)强调对指令流水线的优化。</a:t>
            </a:r>
            <a:endParaRPr lang="zh-CN" altLang="en-US" sz="3200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625" y="642938"/>
            <a:ext cx="7924800" cy="4724400"/>
          </a:xfrm>
        </p:spPr>
        <p:txBody>
          <a:bodyPr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例：某些指令的替代实现</a:t>
            </a:r>
            <a:endParaRPr kumimoji="1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pSp>
        <p:nvGrpSpPr>
          <p:cNvPr id="65538" name="Group 4"/>
          <p:cNvGrpSpPr/>
          <p:nvPr/>
        </p:nvGrpSpPr>
        <p:grpSpPr>
          <a:xfrm>
            <a:off x="428625" y="1395413"/>
            <a:ext cx="7848600" cy="4405312"/>
            <a:chOff x="0" y="0"/>
            <a:chExt cx="3758" cy="2583"/>
          </a:xfrm>
        </p:grpSpPr>
        <p:grpSp>
          <p:nvGrpSpPr>
            <p:cNvPr id="65539" name="Group 5"/>
            <p:cNvGrpSpPr/>
            <p:nvPr/>
          </p:nvGrpSpPr>
          <p:grpSpPr>
            <a:xfrm>
              <a:off x="3" y="3"/>
              <a:ext cx="3752" cy="2577"/>
              <a:chOff x="0" y="0"/>
              <a:chExt cx="3752" cy="2577"/>
            </a:xfrm>
          </p:grpSpPr>
          <p:grpSp>
            <p:nvGrpSpPr>
              <p:cNvPr id="65540" name="Group 6"/>
              <p:cNvGrpSpPr/>
              <p:nvPr/>
            </p:nvGrpSpPr>
            <p:grpSpPr>
              <a:xfrm>
                <a:off x="0" y="0"/>
                <a:ext cx="938" cy="327"/>
                <a:chOff x="0" y="0"/>
                <a:chExt cx="938" cy="327"/>
              </a:xfrm>
            </p:grpSpPr>
            <p:sp>
              <p:nvSpPr>
                <p:cNvPr id="65541" name="Rectangle 4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zh-CN" altLang="en-US" sz="18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指令</a:t>
                  </a:r>
                  <a:endParaRPr lang="zh-CN" altLang="en-US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8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42" name="Rectangle 32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43" name="Group 9"/>
              <p:cNvGrpSpPr/>
              <p:nvPr/>
            </p:nvGrpSpPr>
            <p:grpSpPr>
              <a:xfrm>
                <a:off x="938" y="0"/>
                <a:ext cx="938" cy="327"/>
                <a:chOff x="0" y="0"/>
                <a:chExt cx="938" cy="327"/>
              </a:xfrm>
            </p:grpSpPr>
            <p:sp>
              <p:nvSpPr>
                <p:cNvPr id="65544" name="Rectangle 5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zh-CN" altLang="en-US" sz="18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功能</a:t>
                  </a:r>
                  <a:endParaRPr lang="zh-CN" altLang="en-US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45" name="Rectangle 34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46" name="Group 12"/>
              <p:cNvGrpSpPr/>
              <p:nvPr/>
            </p:nvGrpSpPr>
            <p:grpSpPr>
              <a:xfrm>
                <a:off x="1876" y="0"/>
                <a:ext cx="938" cy="327"/>
                <a:chOff x="0" y="0"/>
                <a:chExt cx="938" cy="327"/>
              </a:xfrm>
            </p:grpSpPr>
            <p:sp>
              <p:nvSpPr>
                <p:cNvPr id="65547" name="Rectangle 6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zh-CN" altLang="en-US" sz="18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替代指令</a:t>
                  </a:r>
                  <a:endParaRPr lang="zh-CN" altLang="en-US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48" name="Rectangle 36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49" name="Group 15"/>
              <p:cNvGrpSpPr/>
              <p:nvPr/>
            </p:nvGrpSpPr>
            <p:grpSpPr>
              <a:xfrm>
                <a:off x="2814" y="0"/>
                <a:ext cx="938" cy="327"/>
                <a:chOff x="0" y="0"/>
                <a:chExt cx="938" cy="327"/>
              </a:xfrm>
            </p:grpSpPr>
            <p:sp>
              <p:nvSpPr>
                <p:cNvPr id="65550" name="Rectangle 7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zh-CN" altLang="en-US" sz="18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实现方法</a:t>
                  </a:r>
                  <a:endParaRPr lang="zh-CN" altLang="en-US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51" name="Rectangle 38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52" name="Group 18"/>
              <p:cNvGrpSpPr/>
              <p:nvPr/>
            </p:nvGrpSpPr>
            <p:grpSpPr>
              <a:xfrm>
                <a:off x="0" y="327"/>
                <a:ext cx="938" cy="327"/>
                <a:chOff x="0" y="0"/>
                <a:chExt cx="938" cy="327"/>
              </a:xfrm>
            </p:grpSpPr>
            <p:sp>
              <p:nvSpPr>
                <p:cNvPr id="65553" name="Rectangle 8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MOV</a:t>
                  </a:r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54" name="Rectangle 40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55" name="Group 21"/>
              <p:cNvGrpSpPr/>
              <p:nvPr/>
            </p:nvGrpSpPr>
            <p:grpSpPr>
              <a:xfrm>
                <a:off x="938" y="327"/>
                <a:ext cx="938" cy="327"/>
                <a:chOff x="0" y="0"/>
                <a:chExt cx="938" cy="327"/>
              </a:xfrm>
            </p:grpSpPr>
            <p:sp>
              <p:nvSpPr>
                <p:cNvPr id="65556" name="Rectangle 9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寄存器间传送数据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57" name="Rectangle 42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58" name="Group 24"/>
              <p:cNvGrpSpPr/>
              <p:nvPr/>
            </p:nvGrpSpPr>
            <p:grpSpPr>
              <a:xfrm>
                <a:off x="1876" y="327"/>
                <a:ext cx="938" cy="327"/>
                <a:chOff x="0" y="0"/>
                <a:chExt cx="938" cy="327"/>
              </a:xfrm>
            </p:grpSpPr>
            <p:sp>
              <p:nvSpPr>
                <p:cNvPr id="65559" name="Rectangle 10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ADD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（加法）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60" name="Rectangle 44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61" name="Group 27"/>
              <p:cNvGrpSpPr/>
              <p:nvPr/>
            </p:nvGrpSpPr>
            <p:grpSpPr>
              <a:xfrm>
                <a:off x="2814" y="327"/>
                <a:ext cx="938" cy="327"/>
                <a:chOff x="0" y="0"/>
                <a:chExt cx="938" cy="327"/>
              </a:xfrm>
            </p:grpSpPr>
            <p:sp>
              <p:nvSpPr>
                <p:cNvPr id="65562" name="Rectangle 11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Rs+R</a:t>
                  </a:r>
                  <a:r>
                    <a:rPr lang="en-US" altLang="zh-CN" sz="1400" b="0" baseline="-25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  <a:sym typeface="Wingdings" panose="05000000000000000000" pitchFamily="2" charset="2"/>
                    </a:rPr>
                    <a:t>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Rd</a:t>
                  </a:r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sym typeface="Wingdings" panose="05000000000000000000" pitchFamily="2" charset="2"/>
                  </a:endParaRP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65563" name="Rectangle 46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64" name="Group 30"/>
              <p:cNvGrpSpPr/>
              <p:nvPr/>
            </p:nvGrpSpPr>
            <p:grpSpPr>
              <a:xfrm>
                <a:off x="0" y="654"/>
                <a:ext cx="938" cy="423"/>
                <a:chOff x="0" y="0"/>
                <a:chExt cx="938" cy="423"/>
              </a:xfrm>
            </p:grpSpPr>
            <p:sp>
              <p:nvSpPr>
                <p:cNvPr id="65565" name="Rectangle 12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 eaLnBrk="0" hangingPunct="0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INC</a:t>
                  </a:r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en-US" altLang="zh-CN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66" name="Rectangle 48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67" name="Group 33"/>
              <p:cNvGrpSpPr/>
              <p:nvPr/>
            </p:nvGrpSpPr>
            <p:grpSpPr>
              <a:xfrm>
                <a:off x="938" y="654"/>
                <a:ext cx="938" cy="423"/>
                <a:chOff x="0" y="0"/>
                <a:chExt cx="938" cy="423"/>
              </a:xfrm>
            </p:grpSpPr>
            <p:sp>
              <p:nvSpPr>
                <p:cNvPr id="65568" name="Rectangle 13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 eaLnBrk="0" hangingPunct="0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寄存器内容加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69" name="Rectangle 50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70" name="Group 36"/>
              <p:cNvGrpSpPr/>
              <p:nvPr/>
            </p:nvGrpSpPr>
            <p:grpSpPr>
              <a:xfrm>
                <a:off x="1876" y="654"/>
                <a:ext cx="938" cy="423"/>
                <a:chOff x="0" y="0"/>
                <a:chExt cx="938" cy="423"/>
              </a:xfrm>
            </p:grpSpPr>
            <p:sp>
              <p:nvSpPr>
                <p:cNvPr id="65571" name="Rectangle 14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ADD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（加法）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72" name="Rectangle 52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73" name="Group 39"/>
              <p:cNvGrpSpPr/>
              <p:nvPr/>
            </p:nvGrpSpPr>
            <p:grpSpPr>
              <a:xfrm>
                <a:off x="2814" y="654"/>
                <a:ext cx="938" cy="423"/>
                <a:chOff x="0" y="0"/>
                <a:chExt cx="938" cy="423"/>
              </a:xfrm>
            </p:grpSpPr>
            <p:sp>
              <p:nvSpPr>
                <p:cNvPr id="65574" name="Rectangle 15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just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立即数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imm13=1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，作为操作数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75" name="Rectangle 54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76" name="Group 42"/>
              <p:cNvGrpSpPr/>
              <p:nvPr/>
            </p:nvGrpSpPr>
            <p:grpSpPr>
              <a:xfrm>
                <a:off x="0" y="1077"/>
                <a:ext cx="938" cy="423"/>
                <a:chOff x="0" y="0"/>
                <a:chExt cx="938" cy="423"/>
              </a:xfrm>
            </p:grpSpPr>
            <p:sp>
              <p:nvSpPr>
                <p:cNvPr id="65577" name="Rectangle 16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 eaLnBrk="0" hangingPunct="0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DEC</a:t>
                  </a:r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78" name="Rectangle 56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79" name="Group 45"/>
              <p:cNvGrpSpPr/>
              <p:nvPr/>
            </p:nvGrpSpPr>
            <p:grpSpPr>
              <a:xfrm>
                <a:off x="938" y="1077"/>
                <a:ext cx="938" cy="423"/>
                <a:chOff x="0" y="0"/>
                <a:chExt cx="938" cy="423"/>
              </a:xfrm>
            </p:grpSpPr>
            <p:sp>
              <p:nvSpPr>
                <p:cNvPr id="65580" name="Rectangle 17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 eaLnBrk="0" hangingPunct="0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寄存器内容减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81" name="Rectangle 58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82" name="Group 48"/>
              <p:cNvGrpSpPr/>
              <p:nvPr/>
            </p:nvGrpSpPr>
            <p:grpSpPr>
              <a:xfrm>
                <a:off x="1876" y="1077"/>
                <a:ext cx="938" cy="423"/>
                <a:chOff x="0" y="0"/>
                <a:chExt cx="938" cy="423"/>
              </a:xfrm>
            </p:grpSpPr>
            <p:sp>
              <p:nvSpPr>
                <p:cNvPr id="65583" name="Rectangle 18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SUB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（减法）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84" name="Rectangle 60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85" name="Group 51"/>
              <p:cNvGrpSpPr/>
              <p:nvPr/>
            </p:nvGrpSpPr>
            <p:grpSpPr>
              <a:xfrm>
                <a:off x="2814" y="1077"/>
                <a:ext cx="938" cy="423"/>
                <a:chOff x="0" y="0"/>
                <a:chExt cx="938" cy="423"/>
              </a:xfrm>
            </p:grpSpPr>
            <p:sp>
              <p:nvSpPr>
                <p:cNvPr id="65586" name="Rectangle 19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just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立即数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imm13=1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，作为操作数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87" name="Rectangle 62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88" name="Group 54"/>
              <p:cNvGrpSpPr/>
              <p:nvPr/>
            </p:nvGrpSpPr>
            <p:grpSpPr>
              <a:xfrm>
                <a:off x="0" y="1500"/>
                <a:ext cx="938" cy="327"/>
                <a:chOff x="0" y="0"/>
                <a:chExt cx="938" cy="327"/>
              </a:xfrm>
            </p:grpSpPr>
            <p:sp>
              <p:nvSpPr>
                <p:cNvPr id="65589" name="Rectangle 20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NEG</a:t>
                  </a:r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90" name="Rectangle 64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91" name="Group 57"/>
              <p:cNvGrpSpPr/>
              <p:nvPr/>
            </p:nvGrpSpPr>
            <p:grpSpPr>
              <a:xfrm>
                <a:off x="938" y="1500"/>
                <a:ext cx="938" cy="327"/>
                <a:chOff x="0" y="0"/>
                <a:chExt cx="938" cy="327"/>
              </a:xfrm>
            </p:grpSpPr>
            <p:sp>
              <p:nvSpPr>
                <p:cNvPr id="65592" name="Rectangle 21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取负数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93" name="Rectangle 66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94" name="Group 60"/>
              <p:cNvGrpSpPr/>
              <p:nvPr/>
            </p:nvGrpSpPr>
            <p:grpSpPr>
              <a:xfrm>
                <a:off x="1876" y="1500"/>
                <a:ext cx="938" cy="327"/>
                <a:chOff x="0" y="0"/>
                <a:chExt cx="938" cy="327"/>
              </a:xfrm>
            </p:grpSpPr>
            <p:sp>
              <p:nvSpPr>
                <p:cNvPr id="65595" name="Rectangle 22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SUB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（减法）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96" name="Rectangle 68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97" name="Group 63"/>
              <p:cNvGrpSpPr/>
              <p:nvPr/>
            </p:nvGrpSpPr>
            <p:grpSpPr>
              <a:xfrm>
                <a:off x="2814" y="1500"/>
                <a:ext cx="938" cy="327"/>
                <a:chOff x="0" y="0"/>
                <a:chExt cx="938" cy="327"/>
              </a:xfrm>
            </p:grpSpPr>
            <p:sp>
              <p:nvSpPr>
                <p:cNvPr id="65598" name="Rectangle 23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just" eaLnBrk="0" hangingPunct="0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</a:t>
                  </a:r>
                  <a:r>
                    <a:rPr lang="en-US" altLang="zh-CN" sz="1400" b="0" baseline="-25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–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Rs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  <a:sym typeface="Wingdings" panose="05000000000000000000" pitchFamily="2" charset="2"/>
                    </a:rPr>
                    <a:t>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Rd</a:t>
                  </a:r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sym typeface="Wingdings" panose="05000000000000000000" pitchFamily="2" charset="2"/>
                  </a:endParaRP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65599" name="Rectangle 70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00" name="Group 66"/>
              <p:cNvGrpSpPr/>
              <p:nvPr/>
            </p:nvGrpSpPr>
            <p:grpSpPr>
              <a:xfrm>
                <a:off x="0" y="1827"/>
                <a:ext cx="938" cy="423"/>
                <a:chOff x="0" y="0"/>
                <a:chExt cx="938" cy="423"/>
              </a:xfrm>
            </p:grpSpPr>
            <p:sp>
              <p:nvSpPr>
                <p:cNvPr id="65601" name="Rectangle 24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 eaLnBrk="0" hangingPunct="0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NOT</a:t>
                  </a:r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602" name="Rectangle 72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03" name="Group 69"/>
              <p:cNvGrpSpPr/>
              <p:nvPr/>
            </p:nvGrpSpPr>
            <p:grpSpPr>
              <a:xfrm>
                <a:off x="938" y="1827"/>
                <a:ext cx="938" cy="423"/>
                <a:chOff x="0" y="0"/>
                <a:chExt cx="938" cy="423"/>
              </a:xfrm>
            </p:grpSpPr>
            <p:sp>
              <p:nvSpPr>
                <p:cNvPr id="65604" name="Rectangle 25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 eaLnBrk="0" hangingPunct="0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取反码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605" name="Rectangle 74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06" name="Group 72"/>
              <p:cNvGrpSpPr/>
              <p:nvPr/>
            </p:nvGrpSpPr>
            <p:grpSpPr>
              <a:xfrm>
                <a:off x="1876" y="1827"/>
                <a:ext cx="938" cy="423"/>
                <a:chOff x="0" y="0"/>
                <a:chExt cx="938" cy="423"/>
              </a:xfrm>
            </p:grpSpPr>
            <p:sp>
              <p:nvSpPr>
                <p:cNvPr id="65607" name="Rectangle 26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XOR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（异或）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608" name="Rectangle 76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09" name="Group 75"/>
              <p:cNvGrpSpPr/>
              <p:nvPr/>
            </p:nvGrpSpPr>
            <p:grpSpPr>
              <a:xfrm>
                <a:off x="2814" y="1827"/>
                <a:ext cx="938" cy="423"/>
                <a:chOff x="0" y="0"/>
                <a:chExt cx="938" cy="423"/>
              </a:xfrm>
            </p:grpSpPr>
            <p:sp>
              <p:nvSpPr>
                <p:cNvPr id="65610" name="Rectangle 27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just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立即数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imm13= 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–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，作为操作数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611" name="Rectangle 78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12" name="Group 78"/>
              <p:cNvGrpSpPr/>
              <p:nvPr/>
            </p:nvGrpSpPr>
            <p:grpSpPr>
              <a:xfrm>
                <a:off x="0" y="2250"/>
                <a:ext cx="938" cy="327"/>
                <a:chOff x="0" y="0"/>
                <a:chExt cx="938" cy="327"/>
              </a:xfrm>
            </p:grpSpPr>
            <p:sp>
              <p:nvSpPr>
                <p:cNvPr id="65613" name="Rectangle 28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CLR</a:t>
                  </a:r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614" name="Rectangle 80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15" name="Group 81"/>
              <p:cNvGrpSpPr/>
              <p:nvPr/>
            </p:nvGrpSpPr>
            <p:grpSpPr>
              <a:xfrm>
                <a:off x="938" y="2250"/>
                <a:ext cx="938" cy="327"/>
                <a:chOff x="0" y="0"/>
                <a:chExt cx="938" cy="327"/>
              </a:xfrm>
            </p:grpSpPr>
            <p:sp>
              <p:nvSpPr>
                <p:cNvPr id="65616" name="Rectangle 29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清除寄存器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617" name="Rectangle 82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18" name="Group 84"/>
              <p:cNvGrpSpPr/>
              <p:nvPr/>
            </p:nvGrpSpPr>
            <p:grpSpPr>
              <a:xfrm>
                <a:off x="1876" y="2250"/>
                <a:ext cx="938" cy="327"/>
                <a:chOff x="0" y="0"/>
                <a:chExt cx="938" cy="327"/>
              </a:xfrm>
            </p:grpSpPr>
            <p:sp>
              <p:nvSpPr>
                <p:cNvPr id="65619" name="Rectangle 30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ADD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（加法）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620" name="Rectangle 84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21" name="Group 87"/>
              <p:cNvGrpSpPr/>
              <p:nvPr/>
            </p:nvGrpSpPr>
            <p:grpSpPr>
              <a:xfrm>
                <a:off x="2814" y="2250"/>
                <a:ext cx="938" cy="327"/>
                <a:chOff x="0" y="0"/>
                <a:chExt cx="938" cy="327"/>
              </a:xfrm>
            </p:grpSpPr>
            <p:sp>
              <p:nvSpPr>
                <p:cNvPr id="65622" name="Rectangle 31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</a:t>
                  </a:r>
                  <a:r>
                    <a:rPr lang="en-US" altLang="zh-CN" sz="1400" b="0" baseline="-25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+R</a:t>
                  </a:r>
                  <a:r>
                    <a:rPr lang="en-US" altLang="zh-CN" sz="1400" b="0" baseline="-25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  <a:sym typeface="Wingdings" panose="05000000000000000000" pitchFamily="2" charset="2"/>
                    </a:rPr>
                    <a:t>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Rd</a:t>
                  </a:r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sym typeface="Wingdings" panose="05000000000000000000" pitchFamily="2" charset="2"/>
                  </a:endParaRP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65623" name="Rectangle 86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</p:grpSp>
        <p:sp>
          <p:nvSpPr>
            <p:cNvPr id="65624" name="Rectangle 89"/>
            <p:cNvSpPr/>
            <p:nvPr/>
          </p:nvSpPr>
          <p:spPr>
            <a:xfrm>
              <a:off x="0" y="0"/>
              <a:ext cx="3758" cy="2583"/>
            </a:xfrm>
            <a:prstGeom prst="rect">
              <a:avLst/>
            </a:prstGeom>
            <a:noFill/>
            <a:ln w="11112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714375" y="928688"/>
            <a:ext cx="7632700" cy="518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</a:rPr>
              <a:t>CI</a:t>
            </a:r>
            <a:r>
              <a:rPr kumimoji="1" lang="en-US" altLang="en-US" sz="280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  <a:sym typeface="+mn-ea"/>
              </a:rPr>
              <a:t>S</a:t>
            </a:r>
            <a:r>
              <a:rPr kumimoji="1" lang="en-US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</a:rPr>
              <a:t>C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</a:rPr>
              <a:t>与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</a:rPr>
              <a:t>RISC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</a:rPr>
              <a:t>的各项指标对比</a:t>
            </a:r>
            <a:endParaRPr kumimoji="1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新宋体" panose="02010609030101010101" charset="-122"/>
              <a:cs typeface="+mn-cs"/>
            </a:endParaRPr>
          </a:p>
        </p:txBody>
      </p:sp>
      <p:pic>
        <p:nvPicPr>
          <p:cNvPr id="66562" name="Picture 3"/>
          <p:cNvPicPr>
            <a:picLocks noChangeAspect="1"/>
          </p:cNvPicPr>
          <p:nvPr/>
        </p:nvPicPr>
        <p:blipFill>
          <a:blip r:embed="rId1" cstate="print"/>
          <a:srcRect l="7666" t="24692" r="5495" b="23286"/>
          <a:stretch>
            <a:fillRect/>
          </a:stretch>
        </p:blipFill>
        <p:spPr>
          <a:xfrm>
            <a:off x="0" y="1643063"/>
            <a:ext cx="9144000" cy="4229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15810" y="1929130"/>
            <a:ext cx="13423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200">
                <a:ea typeface="新宋体" panose="02010609030101010101" charset="-122"/>
              </a:rPr>
              <a:t>超标量体系结构</a:t>
            </a:r>
            <a:endParaRPr lang="zh-CN" altLang="en-US" sz="1200">
              <a:ea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idx="1"/>
          </p:nvPr>
        </p:nvSpPr>
        <p:spPr>
          <a:xfrm>
            <a:off x="539750" y="1268413"/>
            <a:ext cx="8135938" cy="48244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 可以充分利用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VLSI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芯片面积</a:t>
            </a:r>
            <a:endParaRPr kumimoji="1" lang="zh-CN" altLang="en-GB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 可以提高计算机运算速度</a:t>
            </a:r>
            <a:endParaRPr kumimoji="1" lang="zh-CN" altLang="en-GB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指令数、寻址方式和指令格式的种类都较少，且指令的编码很有规律，使指令译码加快。</a:t>
            </a:r>
            <a:endParaRPr kumimoji="1" lang="zh-CN" altLang="en-GB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在简化指令的情况下，硬布线连接比微程序控制的延迟小，可缩短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CPU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的周期。</a:t>
            </a:r>
            <a:endParaRPr kumimoji="1" lang="zh-CN" altLang="en-GB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CPU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的通用寄存器多，减少了访存次数，加快了速度</a:t>
            </a:r>
            <a:endParaRPr kumimoji="1" lang="zh-CN" altLang="en-GB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大部分指令能在一个周期内完成，特别适合于流水线工作。</a:t>
            </a:r>
            <a:endParaRPr kumimoji="1" lang="zh-CN" altLang="en-GB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某些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RISC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机采用寄存器窗口重叠技术，程序嵌套时不必将寄存器内容保存到存储器中，加快了速度。</a:t>
            </a:r>
            <a:endParaRPr kumimoji="1" lang="zh-CN" altLang="en-GB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78211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GB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三、同</a:t>
            </a:r>
            <a:r>
              <a:rPr kumimoji="1" lang="en-GB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CISC</a:t>
            </a:r>
            <a:r>
              <a:rPr kumimoji="1" lang="zh-CN" altLang="en-GB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比较，</a:t>
            </a:r>
            <a:r>
              <a:rPr kumimoji="1" lang="en-GB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RISC</a:t>
            </a:r>
            <a:r>
              <a:rPr kumimoji="1" lang="zh-CN" altLang="en-GB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的优点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1268413"/>
            <a:ext cx="8540750" cy="45370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3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 设计容易，可降低成本，提高可靠性。</a:t>
            </a:r>
            <a:endParaRPr kumimoji="1" lang="zh-CN" altLang="en-GB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 能有效支持高级语言程序</a:t>
            </a:r>
            <a:endParaRPr kumimoji="1" lang="zh-CN" altLang="en-GB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RISC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靠编译程序的优化来支持高级语言程序。</a:t>
            </a:r>
            <a:endParaRPr kumimoji="1" lang="zh-CN" altLang="en-GB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指令少，寻址方式少，反而使编译程序容易选择更有效的指令和寻址方式。</a:t>
            </a:r>
            <a:endParaRPr kumimoji="1" lang="zh-CN" altLang="en-GB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通用寄存器多，可尽量安排快速的寄存器操作，使编译程序的代码优化效率较高。</a:t>
            </a:r>
            <a:endParaRPr kumimoji="1" lang="zh-CN" altLang="en-GB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有的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RISC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机采用寄存器窗口重叠技术，使过程间的参数传送快，且不必保存与恢复现场，因而能直接支持调用子程序和过程的高级语言程序。</a:t>
            </a:r>
            <a:endParaRPr kumimoji="1" lang="zh-CN" altLang="en-GB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在编译时尽量做好程序优化工作，而减少程序执行时间</a:t>
            </a:r>
            <a:endParaRPr kumimoji="1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GB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三、同</a:t>
            </a:r>
            <a:r>
              <a:rPr kumimoji="1" lang="en-GB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CISC</a:t>
            </a:r>
            <a:r>
              <a:rPr kumimoji="1" lang="zh-CN" altLang="en-GB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比较，</a:t>
            </a:r>
            <a:r>
              <a:rPr kumimoji="1" lang="en-GB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RISC</a:t>
            </a:r>
            <a:r>
              <a:rPr kumimoji="1" lang="zh-CN" altLang="en-GB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的优点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C:\Documents and Settings\Administrator\Application Data\Tencent\Users\68046508\QQ\WinTemp\RichOle\[HQ$GCL7WITNDT}ZS@T`G~0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00063" y="1271588"/>
            <a:ext cx="8001000" cy="5103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28625" y="428625"/>
            <a:ext cx="8064500" cy="568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低级语言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(</a:t>
            </a:r>
            <a:r>
              <a:rPr kumimoji="1" lang="zh-CN" alt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汇编语言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)</a:t>
            </a:r>
            <a:r>
              <a:rPr kumimoji="1" lang="zh-CN" alt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与高级语言（程序语言）</a:t>
            </a:r>
            <a:endParaRPr kumimoji="1" lang="zh-CN" altLang="en-US" sz="28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新宋体" panose="02010609030101010101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/>
          <a:srcRect r="-445"/>
          <a:stretch>
            <a:fillRect/>
          </a:stretch>
        </p:blipFill>
        <p:spPr>
          <a:xfrm>
            <a:off x="979170" y="524510"/>
            <a:ext cx="7012940" cy="6209665"/>
          </a:xfrm>
          <a:prstGeom prst="rect">
            <a:avLst/>
          </a:prstGeom>
        </p:spPr>
      </p:pic>
      <p:sp>
        <p:nvSpPr>
          <p:cNvPr id="479235" name="Rectangle 3"/>
          <p:cNvSpPr>
            <a:spLocks noGrp="1" noChangeArrowheads="1"/>
          </p:cNvSpPr>
          <p:nvPr>
            <p:ph type="title"/>
          </p:nvPr>
        </p:nvSpPr>
        <p:spPr>
          <a:xfrm>
            <a:off x="454343" y="15875"/>
            <a:ext cx="7772400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20XX</a:t>
            </a:r>
            <a:r>
              <a:rPr kumimoji="1" 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年研究生入学试题第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44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题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</a:t>
            </a:r>
            <a:r>
              <a:rPr kumimoji="1" lang="zh-CN" altLang="en-GB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模型机上</a:t>
            </a:r>
            <a:r>
              <a:rPr kumimoji="1" lang="en-GB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8</a:t>
            </a:r>
            <a:r>
              <a:rPr kumimoji="1" lang="zh-CN" altLang="en-GB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位字长的指令系统设计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2" action="ppaction://hlinksldjump"/>
              </a:rPr>
              <a:t>1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2" action="ppaction://hlinksldjump"/>
              </a:rPr>
              <a:t>、模型机指令格式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2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、模型机寻址方式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3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、模型机指令系统设计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2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、模型机指令格式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5261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268413"/>
            <a:ext cx="4464050" cy="5762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格式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：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一般指令格式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452721" name="Group 113"/>
          <p:cNvGraphicFramePr>
            <a:graphicFrameLocks noGrp="1"/>
          </p:cNvGraphicFramePr>
          <p:nvPr>
            <p:ph sz="half" idx="1"/>
          </p:nvPr>
        </p:nvGraphicFramePr>
        <p:xfrm>
          <a:off x="5435600" y="1341438"/>
          <a:ext cx="3168650" cy="1205280"/>
        </p:xfrm>
        <a:graphic>
          <a:graphicData uri="http://schemas.openxmlformats.org/drawingml/2006/table">
            <a:tbl>
              <a:tblPr/>
              <a:tblGrid>
                <a:gridCol w="1584325"/>
                <a:gridCol w="760413"/>
                <a:gridCol w="823912"/>
              </a:tblGrid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  I5  I4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I3 I2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2701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DATA/ADDR/DISP/X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452711" name="Rectangle 103"/>
          <p:cNvSpPr>
            <a:spLocks noChangeArrowheads="1"/>
          </p:cNvSpPr>
          <p:nvPr/>
        </p:nvSpPr>
        <p:spPr bwMode="auto">
          <a:xfrm>
            <a:off x="611188" y="3068638"/>
            <a:ext cx="8137525" cy="31956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365125" marR="0" lvl="0" indent="-3651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SR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：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源寄存器号，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2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位，用于对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4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个通用寄存器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R0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、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R1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、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R2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、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R3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的选择，其内容送总线，作为源操作数之一。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  <a:p>
            <a:pPr marL="365125" marR="0" lvl="0" indent="-3651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DR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：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目的寄存器号，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位，用于对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4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个通用寄存器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R0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R1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R2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R3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的选择，其内容可送总线，也可以从总线上接收数据，通常作为目的操作数。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  <a:p>
            <a:pPr marL="365125" marR="0" lvl="0" indent="-3651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DATA/ADDR/DISP/X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：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指令的第二个字，可有可无，其含义也可以由用户自定义，可以是立即数，可以是直接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/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间接地址，也可以是其它寻址方式用到的地址信息，如相对偏移量、形式地址等等。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</p:txBody>
      </p:sp>
      <p:sp>
        <p:nvSpPr>
          <p:cNvPr id="452712" name="Rectangle 104"/>
          <p:cNvSpPr>
            <a:spLocks noChangeArrowheads="1"/>
          </p:cNvSpPr>
          <p:nvPr/>
        </p:nvSpPr>
        <p:spPr bwMode="auto">
          <a:xfrm>
            <a:off x="611188" y="1844675"/>
            <a:ext cx="4681538" cy="10779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365125" marR="0" lvl="0" indent="-3651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OP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：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指令操作码，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4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位，用于对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16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条机器指令进行编码，是识别指令的标志。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2610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52610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2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452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45272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" fill="hold"/>
                                        <p:tgtEl>
                                          <p:spTgt spid="4527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" fill="hold"/>
                                        <p:tgtEl>
                                          <p:spTgt spid="45271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10" grpId="0" build="p"/>
      <p:bldP spid="452711" grpId="0"/>
      <p:bldP spid="4527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60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格式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：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带寻址方式码的指令格式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54777" name="Rectangle 121"/>
          <p:cNvSpPr>
            <a:spLocks noGrp="1" noChangeArrowheads="1"/>
          </p:cNvSpPr>
          <p:nvPr>
            <p:ph idx="1"/>
          </p:nvPr>
        </p:nvSpPr>
        <p:spPr>
          <a:xfrm>
            <a:off x="632778" y="1279208"/>
            <a:ext cx="7772400" cy="49688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OP1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：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第一指令操作码，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     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位，是带寻址方式码的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    指令（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条）的特征位。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MOD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：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寻址方式码，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位，用于对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种寻址方式的编码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，至于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种寻址方式的定义，可以自行设计，例如：可设计为直接、间接、变址、相对寻址。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cs typeface="+mn-cs"/>
              </a:rPr>
              <a:t>OP2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cs typeface="+mn-cs"/>
              </a:rPr>
              <a:t>：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第二指令操作码，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2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位，是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cs typeface="+mn-cs"/>
              </a:rPr>
              <a:t>4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cs typeface="+mn-cs"/>
              </a:rPr>
              <a:t>条带寻址方式码的指令本身的编码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。</a:t>
            </a: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cs typeface="+mn-cs"/>
              </a:rPr>
              <a:t>DR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cs typeface="+mn-cs"/>
              </a:rPr>
              <a:t>：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同格式一。</a:t>
            </a: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cs typeface="+mn-cs"/>
              </a:rPr>
              <a:t>ADDR/DISP/X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cs typeface="+mn-cs"/>
              </a:rPr>
              <a:t>：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指令的第二个字，为寻址方式中所用到的直接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/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间接地址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ADDR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，或者是相对寻址的偏移量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DISP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，或者是变址寻址的形式地址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X</a:t>
            </a:r>
            <a:endParaRPr kumimoji="1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454778" name="Group 122"/>
          <p:cNvGraphicFramePr>
            <a:graphicFrameLocks noGrp="1"/>
          </p:cNvGraphicFramePr>
          <p:nvPr>
            <p:ph sz="half" idx="1"/>
          </p:nvPr>
        </p:nvGraphicFramePr>
        <p:xfrm>
          <a:off x="4859338" y="1125538"/>
          <a:ext cx="3447415" cy="1320800"/>
        </p:xfrm>
        <a:graphic>
          <a:graphicData uri="http://schemas.openxmlformats.org/drawingml/2006/table">
            <a:tbl>
              <a:tblPr/>
              <a:tblGrid>
                <a:gridCol w="863600"/>
                <a:gridCol w="1008062"/>
                <a:gridCol w="792163"/>
                <a:gridCol w="783590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 I4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I3 I2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MOD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318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ADDR/DISP/X 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格式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：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三字指令</a:t>
            </a:r>
            <a:r>
              <a:rPr kumimoji="1" lang="zh-CN" altLang="en-US" sz="36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1" lang="zh-CN" altLang="en-US" sz="3600" b="0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86459" name="Group 59"/>
          <p:cNvGraphicFramePr>
            <a:graphicFrameLocks noGrp="1"/>
          </p:cNvGraphicFramePr>
          <p:nvPr>
            <p:ph sz="half" idx="1"/>
          </p:nvPr>
        </p:nvGraphicFramePr>
        <p:xfrm>
          <a:off x="4859338" y="1341438"/>
          <a:ext cx="3738562" cy="1882776"/>
        </p:xfrm>
        <a:graphic>
          <a:graphicData uri="http://schemas.openxmlformats.org/drawingml/2006/table">
            <a:tbl>
              <a:tblPr/>
              <a:tblGrid>
                <a:gridCol w="881062"/>
                <a:gridCol w="1111250"/>
                <a:gridCol w="873125"/>
                <a:gridCol w="873125"/>
              </a:tblGrid>
              <a:tr h="501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 I4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I3 I2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MOD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5243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ADDR/DISP/X1 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5085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DATA/ADDR/DISP/X2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486425" name="Rectangle 25"/>
          <p:cNvSpPr>
            <a:spLocks noChangeArrowheads="1"/>
          </p:cNvSpPr>
          <p:nvPr/>
        </p:nvSpPr>
        <p:spPr bwMode="auto">
          <a:xfrm>
            <a:off x="539750" y="3429000"/>
            <a:ext cx="7993063" cy="23050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指令包含三字：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指令第一字：包含操作码、寻址方式、寄存器号</a:t>
            </a:r>
            <a:endParaRPr kumimoji="1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指令第二字和第三字：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为寻址方式中所用到的直接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/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间接地址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ADDR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，或者是相对寻址的偏移量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DISP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，或者是变址寻址的形式地址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X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，也可以是立即数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DATA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双存储器操作数的指令：既指令的两个操作数均在存储器内。其余同格式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2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。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 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486458" name="Group 58"/>
          <p:cNvGraphicFramePr>
            <a:graphicFrameLocks noGrp="1"/>
          </p:cNvGraphicFramePr>
          <p:nvPr>
            <p:ph sz="half" idx="1"/>
          </p:nvPr>
        </p:nvGraphicFramePr>
        <p:xfrm>
          <a:off x="684213" y="1341438"/>
          <a:ext cx="3810000" cy="1851025"/>
        </p:xfrm>
        <a:graphic>
          <a:graphicData uri="http://schemas.openxmlformats.org/drawingml/2006/table">
            <a:tbl>
              <a:tblPr/>
              <a:tblGrid>
                <a:gridCol w="1905000"/>
                <a:gridCol w="914400"/>
                <a:gridCol w="990600"/>
              </a:tblGrid>
              <a:tr h="488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  I5  I4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I3 I2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5402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ADDR/DISP/X1 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45402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DATA/ADDR/DISP/X2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8645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48645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48642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42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格式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：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操作码扩展指令格式</a:t>
            </a:r>
            <a:r>
              <a:rPr kumimoji="1" lang="zh-CN" altLang="en-US" sz="36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1" lang="zh-CN" altLang="en-US" sz="3600" b="0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25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3810000" cy="19446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OP——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指令操作码，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位，是单寄存器地址指令（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16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条）的操作码，可通过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I</a:t>
            </a:r>
            <a:r>
              <a:rPr kumimoji="1" lang="en-US" altLang="zh-CN" sz="2400" b="1" i="0" u="none" strike="noStrike" kern="0" cap="none" spc="0" normalizeH="0" baseline="-2500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7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I</a:t>
            </a:r>
            <a:r>
              <a:rPr kumimoji="1" lang="en-US" altLang="zh-CN" sz="2400" b="1" i="0" u="none" strike="noStrike" kern="0" cap="none" spc="0" normalizeH="0" baseline="-2500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6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为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11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方式实现散转。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492574" name="Group 30"/>
          <p:cNvGraphicFramePr>
            <a:graphicFrameLocks noGrp="1"/>
          </p:cNvGraphicFramePr>
          <p:nvPr>
            <p:ph sz="half" idx="1"/>
          </p:nvPr>
        </p:nvGraphicFramePr>
        <p:xfrm>
          <a:off x="4646613" y="1268413"/>
          <a:ext cx="3810000" cy="1584326"/>
        </p:xfrm>
        <a:graphic>
          <a:graphicData uri="http://schemas.openxmlformats.org/drawingml/2006/table">
            <a:tbl>
              <a:tblPr/>
              <a:tblGrid>
                <a:gridCol w="1077912"/>
                <a:gridCol w="1584325"/>
                <a:gridCol w="1147763"/>
              </a:tblGrid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I4 I3 I2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SR/ 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52863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DATA/ADDR/DISP/X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492575" name="Rectangle 31"/>
          <p:cNvSpPr/>
          <p:nvPr/>
        </p:nvSpPr>
        <p:spPr>
          <a:xfrm>
            <a:off x="611188" y="3357563"/>
            <a:ext cx="7921625" cy="194468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lvl="0" indent="-342900">
              <a:spcBef>
                <a:spcPct val="30000"/>
              </a:spcBef>
              <a:spcAft>
                <a:spcPct val="20000"/>
              </a:spcAft>
              <a:buBlip>
                <a:blip r:embed="rId1"/>
              </a:buBlip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SR/DR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同上。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lvl="0" indent="-342900">
              <a:spcBef>
                <a:spcPct val="30000"/>
              </a:spcBef>
              <a:spcAft>
                <a:spcPct val="20000"/>
              </a:spcAft>
              <a:buBlip>
                <a:blip r:embed="rId1"/>
              </a:buBlip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ADDR/DISP/X—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指令的第二个字，为寻址方式中所用到的立即数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DATA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、直接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/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间接地址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ADDR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，或者是相对寻址的偏移量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DISP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，或者是变址寻址的形式地址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X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。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9257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49257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7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0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模型机寻址方式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4595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43926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模型机的指令系统，可实现：寄存器直接、寄存器间接、直接、间接、相对、变址、立即数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7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种基本寻址方式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对于其中相对复杂的寻址方式（直接、间接、相对、变址），可以由指令中的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MOD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字段来定义。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简单的寻址方式可以直接由指令操作码指定。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注意：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任何一种寻址方式，均可以直接由指令操作码隐含指定。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用户也可以根据需要，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自行设计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一些特殊的寻址方式，例如相对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SR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的偏移量寻址方法，即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EA=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SR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+ADDR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4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带寻址方式</a:t>
            </a: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MOD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的指令格式（格式</a:t>
            </a: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60802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对于指令格式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，假设定义：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MOD=00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：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直接寻址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，则有效地址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EA=ADDR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，操作数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=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ADDR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）；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MOD=01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：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间接寻址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，则有效地址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EA=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ADDR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），操作数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=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（（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ADDR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））；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MOD=10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：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变址寻址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，则有效地址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EA=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SI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+X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，操作数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=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（（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SI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+X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）；其中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SI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为变址寄存器，隐含为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R2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；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MOD=11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：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相对寻址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，则有效地址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EA=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+DISP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，操作数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=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（（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+DISP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）；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idx="1"/>
          </p:nvPr>
        </p:nvSpPr>
        <p:spPr>
          <a:xfrm>
            <a:off x="684213" y="1341438"/>
            <a:ext cx="7920038" cy="45354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指令设计原则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指令的格式必须按照规定的格式设计，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即操作码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OP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、源寄存器号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SR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、目的寄存器号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DR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必须按格式规定固定长度和位置，若按照格式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2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设计指令，则操作码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OP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分为两段。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寻址方式的设计，可以根据需要，或由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MOD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字段定义，或由操作码隐含指定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指令类型及功能的设计，只需满足程序设计的要求和需求即可。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指令操作码的分配设计，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要注意规整性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模型机指令设计举例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1</a:t>
            </a:r>
            <a:endParaRPr kumimoji="1" lang="en-US" altLang="zh-CN" sz="2800" b="1" i="0" u="none" strike="noStrike" kern="0" cap="none" spc="0" normalizeH="0" baseline="0" noProof="0" smtClean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模型机指令设计举例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2</a:t>
            </a:r>
            <a:endParaRPr kumimoji="1" lang="en-US" altLang="zh-CN" sz="2800" b="1" i="0" u="none" strike="noStrike" kern="0" cap="none" spc="0" normalizeH="0" baseline="0" noProof="0" smtClean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1600200" marR="0" lvl="3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8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0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模型机指令系统设计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8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eaLnBrk="1" fontAlgn="base" hangingPunct="1"/>
            <a:r>
              <a:rPr lang="zh-CN" altLang="en-US" b="1" strike="noStrike" noProof="1"/>
              <a:t>指令系统</a:t>
            </a:r>
            <a:r>
              <a:rPr lang="en-US" altLang="zh-CN" b="1" strike="noStrike" noProof="1"/>
              <a:t>1</a:t>
            </a:r>
            <a:r>
              <a:rPr lang="zh-CN" altLang="en-US" b="1" strike="noStrike" noProof="1"/>
              <a:t>举例</a:t>
            </a:r>
            <a:endParaRPr lang="zh-CN" altLang="en-US" b="1" strike="noStrike" noProof="1"/>
          </a:p>
        </p:txBody>
      </p:sp>
      <p:sp>
        <p:nvSpPr>
          <p:cNvPr id="76804" name="Rectangle 9"/>
          <p:cNvSpPr>
            <a:spLocks noGrp="1"/>
          </p:cNvSpPr>
          <p:nvPr>
            <p:ph idx="1"/>
          </p:nvPr>
        </p:nvSpPr>
        <p:spPr>
          <a:xfrm>
            <a:off x="684213" y="1268413"/>
            <a:ext cx="7772400" cy="865188"/>
          </a:xfrm>
        </p:spPr>
        <p:txBody>
          <a:bodyPr vert="horz" wrap="square" lIns="91440" tIns="45720" rIns="91440" bIns="45720" numCol="1" anchor="t" anchorCtr="0" compatLnSpc="1"/>
          <a:lstStyle/>
          <a:p>
            <a:pPr eaLnBrk="1" fontAlgn="base" hangingPunct="1">
              <a:lnSpc>
                <a:spcPct val="90000"/>
              </a:lnSpc>
            </a:pPr>
            <a:r>
              <a:rPr lang="zh-CN" altLang="en-US" sz="2800" b="1" strike="noStrike" noProof="1">
                <a:solidFill>
                  <a:srgbClr val="0000FF"/>
                </a:solidFill>
              </a:rPr>
              <a:t>不用专门的</a:t>
            </a:r>
            <a:r>
              <a:rPr lang="en-US" altLang="zh-CN" sz="2800" b="1" strike="noStrike" noProof="1">
                <a:solidFill>
                  <a:srgbClr val="0000FF"/>
                </a:solidFill>
              </a:rPr>
              <a:t>MOD</a:t>
            </a:r>
            <a:r>
              <a:rPr lang="zh-CN" altLang="en-US" sz="2800" b="1" strike="noStrike" noProof="1">
                <a:solidFill>
                  <a:srgbClr val="0000FF"/>
                </a:solidFill>
              </a:rPr>
              <a:t>字段指出寻址方式，</a:t>
            </a:r>
            <a:r>
              <a:rPr lang="zh-CN" altLang="en-US" sz="2800" b="1" strike="noStrike" noProof="1">
                <a:solidFill>
                  <a:srgbClr val="CC0000"/>
                </a:solidFill>
              </a:rPr>
              <a:t>寻址方式由指令码定义。</a:t>
            </a:r>
            <a:endParaRPr lang="zh-CN" altLang="en-US" sz="2800" b="1" strike="noStrike" noProof="1">
              <a:solidFill>
                <a:srgbClr val="CC0000"/>
              </a:solidFill>
            </a:endParaRPr>
          </a:p>
        </p:txBody>
      </p:sp>
      <p:graphicFrame>
        <p:nvGraphicFramePr>
          <p:cNvPr id="465003" name="Group 107"/>
          <p:cNvGraphicFramePr>
            <a:graphicFrameLocks noGrp="1"/>
          </p:cNvGraphicFramePr>
          <p:nvPr>
            <p:ph sz="quarter" idx="1"/>
          </p:nvPr>
        </p:nvGraphicFramePr>
        <p:xfrm>
          <a:off x="4643438" y="2060575"/>
          <a:ext cx="3810000" cy="914400"/>
        </p:xfrm>
        <a:graphic>
          <a:graphicData uri="http://schemas.openxmlformats.org/drawingml/2006/table">
            <a:tbl>
              <a:tblPr/>
              <a:tblGrid>
                <a:gridCol w="1504950"/>
                <a:gridCol w="1117600"/>
                <a:gridCol w="1187450"/>
              </a:tblGrid>
              <a:tr h="3794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**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Rd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77825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DATA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464939" name="Rectangle 43"/>
          <p:cNvSpPr/>
          <p:nvPr/>
        </p:nvSpPr>
        <p:spPr>
          <a:xfrm>
            <a:off x="827088" y="2174875"/>
            <a:ext cx="3584575" cy="822325"/>
          </a:xfrm>
          <a:prstGeom prst="rect">
            <a:avLst/>
          </a:prstGeom>
          <a:solidFill>
            <a:srgbClr val="FFCCCC"/>
          </a:solidFill>
          <a:ln w="9525">
            <a:noFill/>
          </a:ln>
        </p:spPr>
        <p:txBody>
          <a:bodyPr wrap="none" anchor="ctr">
            <a:spAutoFit/>
          </a:bodyPr>
          <a:lstStyle/>
          <a:p>
            <a:pPr lvl="0" defTabSz="0">
              <a:tabLst>
                <a:tab pos="228600" algn="l"/>
              </a:tabLst>
            </a:pP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1.  MOV1  #DATA , Rd ; </a:t>
            </a:r>
            <a:endParaRPr lang="en-US" altLang="zh-CN" dirty="0">
              <a:latin typeface="Arial" panose="020B0604020202020204" pitchFamily="34" charset="0"/>
              <a:ea typeface="新宋体" panose="02010609030101010101" charset="-122"/>
            </a:endParaRPr>
          </a:p>
          <a:p>
            <a:pPr lvl="0" defTabSz="0">
              <a:tabLst>
                <a:tab pos="228600" algn="l"/>
              </a:tabLst>
            </a:pP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	  DATA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Rd</a:t>
            </a:r>
            <a:endParaRPr lang="en-US" altLang="zh-CN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64940" name="Rectangle 44"/>
          <p:cNvSpPr/>
          <p:nvPr/>
        </p:nvSpPr>
        <p:spPr>
          <a:xfrm>
            <a:off x="827088" y="3213100"/>
            <a:ext cx="3529012" cy="82232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anchor="ctr">
            <a:spAutoFit/>
          </a:bodyPr>
          <a:lstStyle/>
          <a:p>
            <a:pPr lvl="0" defTabSz="0">
              <a:tabLst>
                <a:tab pos="228600" algn="l"/>
              </a:tabLst>
            </a:pP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2. MOV2  Rs, [Addr];</a:t>
            </a:r>
            <a:endParaRPr lang="en-US" altLang="zh-CN" dirty="0">
              <a:latin typeface="Arial" panose="020B0604020202020204" pitchFamily="34" charset="0"/>
              <a:ea typeface="新宋体" panose="02010609030101010101" charset="-122"/>
            </a:endParaRPr>
          </a:p>
          <a:p>
            <a:pPr lvl="0" defTabSz="0">
              <a:tabLst>
                <a:tab pos="228600" algn="l"/>
              </a:tabLst>
            </a:pP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	(Rs)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Addr</a:t>
            </a:r>
            <a:endParaRPr lang="en-US" altLang="zh-CN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aphicFrame>
        <p:nvGraphicFramePr>
          <p:cNvPr id="465005" name="Group 109"/>
          <p:cNvGraphicFramePr>
            <a:graphicFrameLocks noGrp="1"/>
          </p:cNvGraphicFramePr>
          <p:nvPr>
            <p:ph sz="quarter" idx="1"/>
          </p:nvPr>
        </p:nvGraphicFramePr>
        <p:xfrm>
          <a:off x="4643438" y="3141663"/>
          <a:ext cx="3810000" cy="936625"/>
        </p:xfrm>
        <a:graphic>
          <a:graphicData uri="http://schemas.openxmlformats.org/drawingml/2006/table">
            <a:tbl>
              <a:tblPr/>
              <a:tblGrid>
                <a:gridCol w="1504950"/>
                <a:gridCol w="1117600"/>
                <a:gridCol w="1187450"/>
              </a:tblGrid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Rs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**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79425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Addr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465006" name="Rectangle 110"/>
          <p:cNvSpPr/>
          <p:nvPr/>
        </p:nvSpPr>
        <p:spPr>
          <a:xfrm>
            <a:off x="827088" y="4365625"/>
            <a:ext cx="3529012" cy="822325"/>
          </a:xfrm>
          <a:prstGeom prst="rect">
            <a:avLst/>
          </a:prstGeom>
          <a:solidFill>
            <a:srgbClr val="FFCCCC"/>
          </a:solidFill>
          <a:ln w="9525">
            <a:noFill/>
          </a:ln>
        </p:spPr>
        <p:txBody>
          <a:bodyPr anchor="ctr">
            <a:spAutoFit/>
          </a:bodyPr>
          <a:lstStyle/>
          <a:p>
            <a:pPr lvl="0" defTabSz="0">
              <a:tabLst>
                <a:tab pos="228600" algn="l"/>
              </a:tabLst>
            </a:pP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3. ADD  [Addr], Rd;</a:t>
            </a:r>
            <a:endParaRPr lang="en-US" altLang="zh-CN" dirty="0">
              <a:latin typeface="Arial" panose="020B0604020202020204" pitchFamily="34" charset="0"/>
              <a:ea typeface="新宋体" panose="02010609030101010101" charset="-122"/>
            </a:endParaRPr>
          </a:p>
          <a:p>
            <a:pPr lvl="0" defTabSz="0">
              <a:tabLst>
                <a:tab pos="228600" algn="l"/>
              </a:tabLst>
            </a:pP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	(Addr)+(Rd)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Rd</a:t>
            </a:r>
            <a:endParaRPr lang="en-US" altLang="zh-CN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aphicFrame>
        <p:nvGraphicFramePr>
          <p:cNvPr id="465038" name="Group 142"/>
          <p:cNvGraphicFramePr>
            <a:graphicFrameLocks noGrp="1"/>
          </p:cNvGraphicFramePr>
          <p:nvPr>
            <p:ph sz="half" idx="1"/>
          </p:nvPr>
        </p:nvGraphicFramePr>
        <p:xfrm>
          <a:off x="4643438" y="4292600"/>
          <a:ext cx="3810000" cy="936625"/>
        </p:xfrm>
        <a:graphic>
          <a:graphicData uri="http://schemas.openxmlformats.org/drawingml/2006/table">
            <a:tbl>
              <a:tblPr/>
              <a:tblGrid>
                <a:gridCol w="1504950"/>
                <a:gridCol w="1117600"/>
                <a:gridCol w="1187450"/>
              </a:tblGrid>
              <a:tr h="4730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0100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**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Rd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463550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Addr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6500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46493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6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65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" fill="hold"/>
                                        <p:tgtEl>
                                          <p:spTgt spid="46500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" fill="hold"/>
                                        <p:tgtEl>
                                          <p:spTgt spid="46503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39" grpId="0" animBg="1"/>
      <p:bldP spid="464940" grpId="0" animBg="1"/>
      <p:bldP spid="46500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 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指令格式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9251" name="Rectangle 3"/>
          <p:cNvSpPr>
            <a:spLocks noGrp="1" noChangeArrowheads="1"/>
          </p:cNvSpPr>
          <p:nvPr>
            <p:ph idx="1"/>
          </p:nvPr>
        </p:nvSpPr>
        <p:spPr>
          <a:xfrm>
            <a:off x="755650" y="1341438"/>
            <a:ext cx="7632700" cy="43195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2" action="ppaction://hlinksldjump"/>
              </a:rPr>
              <a:t>一、指令的基本格式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二、指令分类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4" action="ppaction://hlinksldjump"/>
              </a:rPr>
              <a:t>三、操作数类型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9220" name="Rectangle 4"/>
          <p:cNvSpPr/>
          <p:nvPr/>
        </p:nvSpPr>
        <p:spPr>
          <a:xfrm>
            <a:off x="0" y="26717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31" name="Rectangle 11"/>
          <p:cNvSpPr>
            <a:spLocks noGrp="1" noChangeArrowheads="1"/>
          </p:cNvSpPr>
          <p:nvPr>
            <p:ph idx="1"/>
          </p:nvPr>
        </p:nvSpPr>
        <p:spPr>
          <a:xfrm>
            <a:off x="684213" y="476250"/>
            <a:ext cx="4322763" cy="865188"/>
          </a:xfrm>
          <a:solidFill>
            <a:srgbClr val="FFCCCC"/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685800" marR="0" lvl="0" indent="-6858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4.   IN Rd,[Addr];</a:t>
            </a:r>
            <a:endParaRPr kumimoji="1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cs typeface="+mn-cs"/>
            </a:endParaRPr>
          </a:p>
          <a:p>
            <a:pPr marL="685800" marR="0" lvl="0" indent="-6858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      (Port Addr)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  <a:sym typeface="Wingdings" panose="05000000000000000000" pitchFamily="2" charset="2"/>
              </a:rPr>
              <a:t>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Rd</a:t>
            </a:r>
            <a:endParaRPr kumimoji="1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465932" name="Rectangle 12"/>
          <p:cNvSpPr>
            <a:spLocks noChangeArrowheads="1"/>
          </p:cNvSpPr>
          <p:nvPr/>
        </p:nvSpPr>
        <p:spPr bwMode="auto">
          <a:xfrm>
            <a:off x="684213" y="1630363"/>
            <a:ext cx="4322763" cy="8223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5.   OUT [Addr],Rs;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      (Rs)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 Port Addr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465971" name="Group 51"/>
          <p:cNvGraphicFramePr>
            <a:graphicFrameLocks noGrp="1"/>
          </p:cNvGraphicFramePr>
          <p:nvPr>
            <p:ph sz="half" idx="1"/>
          </p:nvPr>
        </p:nvGraphicFramePr>
        <p:xfrm>
          <a:off x="5292725" y="476250"/>
          <a:ext cx="2873375" cy="914400"/>
        </p:xfrm>
        <a:graphic>
          <a:graphicData uri="http://schemas.openxmlformats.org/drawingml/2006/table">
            <a:tbl>
              <a:tblPr/>
              <a:tblGrid>
                <a:gridCol w="863600"/>
                <a:gridCol w="1114425"/>
                <a:gridCol w="895350"/>
              </a:tblGrid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 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Rd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95288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Port Addr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466052" name="Group 132"/>
          <p:cNvGraphicFramePr>
            <a:graphicFrameLocks noGrp="1"/>
          </p:cNvGraphicFramePr>
          <p:nvPr/>
        </p:nvGraphicFramePr>
        <p:xfrm>
          <a:off x="5299075" y="1630363"/>
          <a:ext cx="2873375" cy="914400"/>
        </p:xfrm>
        <a:graphic>
          <a:graphicData uri="http://schemas.openxmlformats.org/drawingml/2006/table">
            <a:tbl>
              <a:tblPr/>
              <a:tblGrid>
                <a:gridCol w="863600"/>
                <a:gridCol w="1114425"/>
                <a:gridCol w="895350"/>
              </a:tblGrid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 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Rs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07988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Port Addr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465985" name="Rectangle 65"/>
          <p:cNvSpPr>
            <a:spLocks noChangeArrowheads="1"/>
          </p:cNvSpPr>
          <p:nvPr/>
        </p:nvSpPr>
        <p:spPr bwMode="auto">
          <a:xfrm>
            <a:off x="684213" y="3717925"/>
            <a:ext cx="4249738" cy="457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7. HLT 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466015" name="Group 95"/>
          <p:cNvGraphicFramePr>
            <a:graphicFrameLocks noGrp="1"/>
          </p:cNvGraphicFramePr>
          <p:nvPr/>
        </p:nvGraphicFramePr>
        <p:xfrm>
          <a:off x="5292725" y="3789363"/>
          <a:ext cx="2873375" cy="457200"/>
        </p:xfrm>
        <a:graphic>
          <a:graphicData uri="http://schemas.openxmlformats.org/drawingml/2006/table">
            <a:tbl>
              <a:tblPr/>
              <a:tblGrid>
                <a:gridCol w="935038"/>
                <a:gridCol w="1042987"/>
                <a:gridCol w="895350"/>
              </a:tblGrid>
              <a:tr h="4333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0011 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**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466001" name="Rectangle 81"/>
          <p:cNvSpPr>
            <a:spLocks noChangeArrowheads="1"/>
          </p:cNvSpPr>
          <p:nvPr/>
        </p:nvSpPr>
        <p:spPr bwMode="auto">
          <a:xfrm>
            <a:off x="684213" y="2709863"/>
            <a:ext cx="4319588" cy="822325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6.   Jmp [Addr];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      (Addr)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 PC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466002" name="Group 82"/>
          <p:cNvGraphicFramePr>
            <a:graphicFrameLocks noGrp="1"/>
          </p:cNvGraphicFramePr>
          <p:nvPr/>
        </p:nvGraphicFramePr>
        <p:xfrm>
          <a:off x="5299075" y="2709863"/>
          <a:ext cx="2873375" cy="914400"/>
        </p:xfrm>
        <a:graphic>
          <a:graphicData uri="http://schemas.openxmlformats.org/drawingml/2006/table">
            <a:tbl>
              <a:tblPr/>
              <a:tblGrid>
                <a:gridCol w="863600"/>
                <a:gridCol w="1114425"/>
                <a:gridCol w="895350"/>
              </a:tblGrid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0010 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**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407988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Addr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466016" name="Rectangle 96"/>
          <p:cNvSpPr>
            <a:spLocks noChangeArrowheads="1"/>
          </p:cNvSpPr>
          <p:nvPr/>
        </p:nvSpPr>
        <p:spPr bwMode="auto">
          <a:xfrm>
            <a:off x="684213" y="4340225"/>
            <a:ext cx="4249738" cy="457200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8. DEC Rd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；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(Rd)-1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  <a:sym typeface="Wingdings" panose="05000000000000000000" pitchFamily="2" charset="2"/>
              </a:rPr>
              <a:t>Rd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466017" name="Group 97"/>
          <p:cNvGraphicFramePr>
            <a:graphicFrameLocks noGrp="1"/>
          </p:cNvGraphicFramePr>
          <p:nvPr/>
        </p:nvGraphicFramePr>
        <p:xfrm>
          <a:off x="5292725" y="4341813"/>
          <a:ext cx="2873375" cy="457200"/>
        </p:xfrm>
        <a:graphic>
          <a:graphicData uri="http://schemas.openxmlformats.org/drawingml/2006/table">
            <a:tbl>
              <a:tblPr/>
              <a:tblGrid>
                <a:gridCol w="935038"/>
                <a:gridCol w="1042987"/>
                <a:gridCol w="895350"/>
              </a:tblGrid>
              <a:tr h="4333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0100 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Rd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466027" name="Rectangle 107"/>
          <p:cNvSpPr>
            <a:spLocks noChangeArrowheads="1"/>
          </p:cNvSpPr>
          <p:nvPr/>
        </p:nvSpPr>
        <p:spPr bwMode="auto">
          <a:xfrm>
            <a:off x="684213" y="5661025"/>
            <a:ext cx="4248150" cy="822325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10"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 JZ  Addr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；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FZ=1,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则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Addr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PC; 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否则结束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466051" name="Group 131"/>
          <p:cNvGraphicFramePr>
            <a:graphicFrameLocks noGrp="1"/>
          </p:cNvGraphicFramePr>
          <p:nvPr/>
        </p:nvGraphicFramePr>
        <p:xfrm>
          <a:off x="5299075" y="4941888"/>
          <a:ext cx="2873375" cy="457200"/>
        </p:xfrm>
        <a:graphic>
          <a:graphicData uri="http://schemas.openxmlformats.org/drawingml/2006/table">
            <a:tbl>
              <a:tblPr/>
              <a:tblGrid>
                <a:gridCol w="935038"/>
                <a:gridCol w="1042987"/>
                <a:gridCol w="895350"/>
              </a:tblGrid>
              <a:tr h="409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0101 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Rd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466038" name="Rectangle 118"/>
          <p:cNvSpPr>
            <a:spLocks noChangeArrowheads="1"/>
          </p:cNvSpPr>
          <p:nvPr/>
        </p:nvSpPr>
        <p:spPr bwMode="auto">
          <a:xfrm>
            <a:off x="684213" y="4941888"/>
            <a:ext cx="4248150" cy="457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9. INC Rd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；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(Rd)+1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  <a:sym typeface="Wingdings" panose="05000000000000000000" pitchFamily="2" charset="2"/>
              </a:rPr>
              <a:t>Rd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466039" name="Group 119"/>
          <p:cNvGraphicFramePr>
            <a:graphicFrameLocks noGrp="1"/>
          </p:cNvGraphicFramePr>
          <p:nvPr/>
        </p:nvGraphicFramePr>
        <p:xfrm>
          <a:off x="5292725" y="5589588"/>
          <a:ext cx="2873375" cy="914400"/>
        </p:xfrm>
        <a:graphic>
          <a:graphicData uri="http://schemas.openxmlformats.org/drawingml/2006/table">
            <a:tbl>
              <a:tblPr/>
              <a:tblGrid>
                <a:gridCol w="863600"/>
                <a:gridCol w="1114425"/>
                <a:gridCol w="895350"/>
              </a:tblGrid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0110 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**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407988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Addr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65931">
                                            <p:bg/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465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465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" fill="hold"/>
                                        <p:tgtEl>
                                          <p:spTgt spid="46597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" fill="hold"/>
                                        <p:tgtEl>
                                          <p:spTgt spid="46593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" fill="hold"/>
                                        <p:tgtEl>
                                          <p:spTgt spid="46605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" fill="hold"/>
                                        <p:tgtEl>
                                          <p:spTgt spid="46600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" fill="hold"/>
                                        <p:tgtEl>
                                          <p:spTgt spid="46600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" fill="hold"/>
                                        <p:tgtEl>
                                          <p:spTgt spid="46598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2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" fill="hold"/>
                                        <p:tgtEl>
                                          <p:spTgt spid="4660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" fill="hold"/>
                                        <p:tgtEl>
                                          <p:spTgt spid="46601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0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" fill="hold"/>
                                        <p:tgtEl>
                                          <p:spTgt spid="46601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" fill="hold"/>
                                        <p:tgtEl>
                                          <p:spTgt spid="46605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" fill="hold"/>
                                        <p:tgtEl>
                                          <p:spTgt spid="46603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" fill="hold"/>
                                        <p:tgtEl>
                                          <p:spTgt spid="46602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6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" fill="hold"/>
                                        <p:tgtEl>
                                          <p:spTgt spid="46603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931" grpId="0" animBg="1" build="p"/>
      <p:bldP spid="465932" grpId="0" animBg="1"/>
      <p:bldP spid="465985" grpId="0" animBg="1"/>
      <p:bldP spid="466001" grpId="0" animBg="1"/>
      <p:bldP spid="466016" grpId="0" animBg="1"/>
      <p:bldP spid="466027" grpId="0" animBg="1"/>
      <p:bldP spid="46603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244" name="Group 364"/>
          <p:cNvGraphicFramePr>
            <a:graphicFrameLocks noGrp="1"/>
          </p:cNvGraphicFramePr>
          <p:nvPr>
            <p:ph sz="half" idx="1"/>
          </p:nvPr>
        </p:nvGraphicFramePr>
        <p:xfrm>
          <a:off x="466725" y="188913"/>
          <a:ext cx="8208963" cy="6492240"/>
        </p:xfrm>
        <a:graphic>
          <a:graphicData uri="http://schemas.openxmlformats.org/drawingml/2006/table">
            <a:tbl>
              <a:tblPr/>
              <a:tblGrid>
                <a:gridCol w="1794510"/>
                <a:gridCol w="2202815"/>
                <a:gridCol w="4211638"/>
              </a:tblGrid>
              <a:tr h="6286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程序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功能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汇编结果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(M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地址：机器指令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46063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MOV1 #04H,R1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04H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00H:00000001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26352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01H:00000100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36550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MOV2 R1, [11H]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(R1)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11H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02H:00010100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46063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03H:00010001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46063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IN [01H], R1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(INPUT DEVICE)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04H:11000001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24447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05H:00000001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246063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MOV2 R1, [10H]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(R1)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10H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06H:00010100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46063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07H:00010000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46063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IN [01H], R1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(INPUT DEVICE)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(R1)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08H:11000001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24447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09H:00000001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246063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ADD [10H], R1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(10H)+(R1)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0AH:00100001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46063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0BH:00010000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46063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OUT R1, [02H]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(R1)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OUTPUT DEVICE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0CH:11000101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24447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0DH:00000010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50838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JMP [11H]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(11H)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PC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0EH:11001000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18097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0FH:00010001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</a:tbl>
          </a:graphicData>
        </a:graphic>
      </p:graphicFrame>
      <p:sp>
        <p:nvSpPr>
          <p:cNvPr id="507245" name="Rectangle 365"/>
          <p:cNvSpPr/>
          <p:nvPr/>
        </p:nvSpPr>
        <p:spPr>
          <a:xfrm>
            <a:off x="6084888" y="908050"/>
            <a:ext cx="2593975" cy="57626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07246" name="Rectangle 366"/>
          <p:cNvSpPr/>
          <p:nvPr/>
        </p:nvSpPr>
        <p:spPr>
          <a:xfrm>
            <a:off x="6084888" y="1628775"/>
            <a:ext cx="2593975" cy="57626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07247" name="Rectangle 367"/>
          <p:cNvSpPr/>
          <p:nvPr/>
        </p:nvSpPr>
        <p:spPr>
          <a:xfrm>
            <a:off x="6084888" y="2349500"/>
            <a:ext cx="2593975" cy="57626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07248" name="Rectangle 368"/>
          <p:cNvSpPr/>
          <p:nvPr/>
        </p:nvSpPr>
        <p:spPr>
          <a:xfrm>
            <a:off x="6084888" y="3068638"/>
            <a:ext cx="2593975" cy="57626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07249" name="Rectangle 369"/>
          <p:cNvSpPr/>
          <p:nvPr/>
        </p:nvSpPr>
        <p:spPr>
          <a:xfrm>
            <a:off x="6084888" y="3860800"/>
            <a:ext cx="2593975" cy="57626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07250" name="Rectangle 370"/>
          <p:cNvSpPr/>
          <p:nvPr/>
        </p:nvSpPr>
        <p:spPr>
          <a:xfrm>
            <a:off x="6084888" y="4581525"/>
            <a:ext cx="2593975" cy="57626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07251" name="Rectangle 371"/>
          <p:cNvSpPr/>
          <p:nvPr/>
        </p:nvSpPr>
        <p:spPr>
          <a:xfrm>
            <a:off x="6084888" y="5300663"/>
            <a:ext cx="2593975" cy="57626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07252" name="Rectangle 372"/>
          <p:cNvSpPr/>
          <p:nvPr/>
        </p:nvSpPr>
        <p:spPr>
          <a:xfrm>
            <a:off x="6084888" y="6021388"/>
            <a:ext cx="2593975" cy="57626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50724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507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507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507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507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507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507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507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507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245" grpId="0" animBg="1"/>
      <p:bldP spid="507246" grpId="0" animBg="1"/>
      <p:bldP spid="507247" grpId="0" animBg="1"/>
      <p:bldP spid="507248" grpId="0" animBg="1"/>
      <p:bldP spid="507249" grpId="0" animBg="1"/>
      <p:bldP spid="507250" grpId="0" animBg="1"/>
      <p:bldP spid="507251" grpId="0" animBg="1"/>
      <p:bldP spid="50725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举例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共有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12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条指令，分为：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2" action="ppaction://hlinksldjump"/>
              </a:rPr>
              <a:t>5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2" action="ppaction://hlinksldjump"/>
              </a:rPr>
              <a:t>条双寄存器算术逻辑运算类指令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3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条单寄存器指令 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4" action="ppaction://hlinksldjump"/>
              </a:rPr>
              <a:t>4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4" action="ppaction://hlinksldjump"/>
              </a:rPr>
              <a:t>条存储器访问类指令 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5" action="ppaction://hlinksldjump"/>
              </a:rPr>
              <a:t>2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5" action="ppaction://hlinksldjump"/>
              </a:rPr>
              <a:t>条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5" action="ppaction://hlinksldjump"/>
              </a:rPr>
              <a:t>I/O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5" action="ppaction://hlinksldjump"/>
              </a:rPr>
              <a:t>指令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6" action="ppaction://hlinksldjump"/>
              </a:rPr>
              <a:t>2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6" action="ppaction://hlinksldjump"/>
              </a:rPr>
              <a:t>条过程控制类指令 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7" action="ppaction://hlinksldjump"/>
              </a:rPr>
              <a:t>程序设计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5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条双寄存器算术逻辑运算类指令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12027" name="Rectangle 27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3887788" cy="11525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格式：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操作码及功能：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512026" name="Group 26"/>
          <p:cNvGraphicFramePr>
            <a:graphicFrameLocks noGrp="1"/>
          </p:cNvGraphicFramePr>
          <p:nvPr>
            <p:ph idx="1"/>
          </p:nvPr>
        </p:nvGraphicFramePr>
        <p:xfrm>
          <a:off x="4500563" y="1268413"/>
          <a:ext cx="3671887" cy="1062038"/>
        </p:xfrm>
        <a:graphic>
          <a:graphicData uri="http://schemas.openxmlformats.org/drawingml/2006/table">
            <a:tbl>
              <a:tblPr/>
              <a:tblGrid>
                <a:gridCol w="1836737"/>
                <a:gridCol w="881063"/>
                <a:gridCol w="954087"/>
              </a:tblGrid>
              <a:tr h="531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  I5  I4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I3 I2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2158" name="Group 158"/>
          <p:cNvGraphicFramePr>
            <a:graphicFrameLocks noGrp="1"/>
          </p:cNvGraphicFramePr>
          <p:nvPr>
            <p:ph sz="half" idx="1"/>
          </p:nvPr>
        </p:nvGraphicFramePr>
        <p:xfrm>
          <a:off x="468313" y="2636838"/>
          <a:ext cx="8135937" cy="3728087"/>
        </p:xfrm>
        <a:graphic>
          <a:graphicData uri="http://schemas.openxmlformats.org/drawingml/2006/table">
            <a:tbl>
              <a:tblPr/>
              <a:tblGrid>
                <a:gridCol w="2374900"/>
                <a:gridCol w="1728787"/>
                <a:gridCol w="4032250"/>
              </a:tblGrid>
              <a:tr h="5762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助记符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操作码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OP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功能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826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MOV  DR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(SR)→DR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ADD  DR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(SR)+(DR)→DR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826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SUB  DR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0010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(DR)-(SR)→DR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826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AND  DR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0011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(SR)∧(DR)→DR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RRC  DR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0100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(SR)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进行带进位循环右移→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51202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51215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条单寄存器指令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3382963" cy="11525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格式：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操作码及功能：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517247" name="Group 127"/>
          <p:cNvGraphicFramePr>
            <a:graphicFrameLocks noGrp="1"/>
          </p:cNvGraphicFramePr>
          <p:nvPr>
            <p:ph idx="1"/>
          </p:nvPr>
        </p:nvGraphicFramePr>
        <p:xfrm>
          <a:off x="4427538" y="1341438"/>
          <a:ext cx="3671887" cy="1106488"/>
        </p:xfrm>
        <a:graphic>
          <a:graphicData uri="http://schemas.openxmlformats.org/drawingml/2006/table">
            <a:tbl>
              <a:tblPr/>
              <a:tblGrid>
                <a:gridCol w="865187"/>
                <a:gridCol w="1727200"/>
                <a:gridCol w="1079500"/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 I4  I3 I2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DR/SR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7243" name="Group 123"/>
          <p:cNvGraphicFramePr>
            <a:graphicFrameLocks noGrp="1"/>
          </p:cNvGraphicFramePr>
          <p:nvPr>
            <p:ph sz="half" idx="1"/>
          </p:nvPr>
        </p:nvGraphicFramePr>
        <p:xfrm>
          <a:off x="1042988" y="2852738"/>
          <a:ext cx="6769100" cy="2198688"/>
        </p:xfrm>
        <a:graphic>
          <a:graphicData uri="http://schemas.openxmlformats.org/drawingml/2006/table">
            <a:tbl>
              <a:tblPr/>
              <a:tblGrid>
                <a:gridCol w="1895475"/>
                <a:gridCol w="1633537"/>
                <a:gridCol w="3240088"/>
              </a:tblGrid>
              <a:tr h="5492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助记符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操作码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OP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功能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508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INC  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1101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(DR)+1→DR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DEC  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1110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(DR)-1→DR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CLR  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0→DR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7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51724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条存储器访问类指令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196975"/>
            <a:ext cx="4032250" cy="13684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格式：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操作码及功能：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SI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隐含为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R2</a:t>
            </a:r>
            <a:endParaRPr kumimoji="1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520280" name="Group 88"/>
          <p:cNvGraphicFramePr>
            <a:graphicFrameLocks noGrp="1"/>
          </p:cNvGraphicFramePr>
          <p:nvPr>
            <p:ph sz="half" idx="1"/>
          </p:nvPr>
        </p:nvGraphicFramePr>
        <p:xfrm>
          <a:off x="4643438" y="1341438"/>
          <a:ext cx="3810000" cy="1296989"/>
        </p:xfrm>
        <a:graphic>
          <a:graphicData uri="http://schemas.openxmlformats.org/drawingml/2006/table">
            <a:tbl>
              <a:tblPr/>
              <a:tblGrid>
                <a:gridCol w="893762"/>
                <a:gridCol w="1169988"/>
                <a:gridCol w="873125"/>
                <a:gridCol w="873125"/>
              </a:tblGrid>
              <a:tr h="423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 I4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I3 I2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MOD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2386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ADDR/DISP/X 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520456" name="Group 264"/>
          <p:cNvGraphicFramePr>
            <a:graphicFrameLocks noGrp="1"/>
          </p:cNvGraphicFramePr>
          <p:nvPr>
            <p:ph sz="half" idx="1"/>
          </p:nvPr>
        </p:nvGraphicFramePr>
        <p:xfrm>
          <a:off x="503238" y="2781300"/>
          <a:ext cx="8101012" cy="2450783"/>
        </p:xfrm>
        <a:graphic>
          <a:graphicData uri="http://schemas.openxmlformats.org/drawingml/2006/table">
            <a:tbl>
              <a:tblPr/>
              <a:tblGrid>
                <a:gridCol w="828675"/>
                <a:gridCol w="1295400"/>
                <a:gridCol w="1439862"/>
                <a:gridCol w="1009650"/>
                <a:gridCol w="719138"/>
                <a:gridCol w="2808287"/>
              </a:tblGrid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MOD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寻址方式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EA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助记符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OP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功能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直接寻址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ADDR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LDA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[EA]→DR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01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间接寻址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[ADDR]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STA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）→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EA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10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变址寻址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（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SI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）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+X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JMP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EA→PC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7318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11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相对寻址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（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PC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）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+DISP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JZC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若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FC+FZ=1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，则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EA→ PC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，否则，结束指令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52028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52028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52045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条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I/O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2633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3382963" cy="11525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格式：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操作码及功能：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526404" name="Group 68"/>
          <p:cNvGraphicFramePr>
            <a:graphicFrameLocks noGrp="1"/>
          </p:cNvGraphicFramePr>
          <p:nvPr>
            <p:ph idx="1"/>
          </p:nvPr>
        </p:nvGraphicFramePr>
        <p:xfrm>
          <a:off x="4427538" y="1341438"/>
          <a:ext cx="3671887" cy="1636713"/>
        </p:xfrm>
        <a:graphic>
          <a:graphicData uri="http://schemas.openxmlformats.org/drawingml/2006/table">
            <a:tbl>
              <a:tblPr/>
              <a:tblGrid>
                <a:gridCol w="865187"/>
                <a:gridCol w="1727200"/>
                <a:gridCol w="1079500"/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 I4  I3 I2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53022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PORTAR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526387" name="Group 51"/>
          <p:cNvGraphicFramePr>
            <a:graphicFrameLocks noGrp="1"/>
          </p:cNvGraphicFramePr>
          <p:nvPr>
            <p:ph sz="half" idx="1"/>
          </p:nvPr>
        </p:nvGraphicFramePr>
        <p:xfrm>
          <a:off x="973138" y="3357563"/>
          <a:ext cx="7343775" cy="2195195"/>
        </p:xfrm>
        <a:graphic>
          <a:graphicData uri="http://schemas.openxmlformats.org/drawingml/2006/table">
            <a:tbl>
              <a:tblPr/>
              <a:tblGrid>
                <a:gridCol w="2470150"/>
                <a:gridCol w="1633537"/>
                <a:gridCol w="3240088"/>
              </a:tblGrid>
              <a:tr h="5492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助记符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操作码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OP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功能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50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IN  DR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[PORTAR]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(PORTAR)→DR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OUT  DR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[PORTAR]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(DR)→ PORTAR 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52640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条过程控制类指令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3455988" cy="16557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格式：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CALL  ADDR</a:t>
            </a:r>
            <a:endParaRPr kumimoji="1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(PC) 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→(SP), 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(SP)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－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1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→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SP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，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ADDR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→PC</a:t>
            </a:r>
            <a:endParaRPr kumimoji="1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527364" name="Group 4"/>
          <p:cNvGraphicFramePr>
            <a:graphicFrameLocks noGrp="1"/>
          </p:cNvGraphicFramePr>
          <p:nvPr>
            <p:ph idx="1"/>
          </p:nvPr>
        </p:nvGraphicFramePr>
        <p:xfrm>
          <a:off x="4427538" y="1341438"/>
          <a:ext cx="3671887" cy="1636713"/>
        </p:xfrm>
        <a:graphic>
          <a:graphicData uri="http://schemas.openxmlformats.org/drawingml/2006/table">
            <a:tbl>
              <a:tblPr/>
              <a:tblGrid>
                <a:gridCol w="865187"/>
                <a:gridCol w="1727200"/>
                <a:gridCol w="1079500"/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 I4  I3 I2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××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53022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527404" name="Rectangle 44"/>
          <p:cNvSpPr>
            <a:spLocks noChangeArrowheads="1"/>
          </p:cNvSpPr>
          <p:nvPr/>
        </p:nvSpPr>
        <p:spPr bwMode="auto">
          <a:xfrm>
            <a:off x="755650" y="3303588"/>
            <a:ext cx="3455988" cy="1655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格式：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RET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(SP)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＋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Times New Roman" panose="02020603050405020304" pitchFamily="18" charset="0"/>
              </a:rPr>
              <a:t>→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SP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，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((SP))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Times New Roman" panose="02020603050405020304" pitchFamily="18" charset="0"/>
              </a:rPr>
              <a:t>→PC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527427" name="Group 67"/>
          <p:cNvGraphicFramePr>
            <a:graphicFrameLocks noGrp="1"/>
          </p:cNvGraphicFramePr>
          <p:nvPr/>
        </p:nvGraphicFramePr>
        <p:xfrm>
          <a:off x="4498975" y="3376613"/>
          <a:ext cx="3671888" cy="1106488"/>
        </p:xfrm>
        <a:graphic>
          <a:graphicData uri="http://schemas.openxmlformats.org/drawingml/2006/table">
            <a:tbl>
              <a:tblPr/>
              <a:tblGrid>
                <a:gridCol w="865188"/>
                <a:gridCol w="1727200"/>
                <a:gridCol w="1079500"/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 I4  I3 I2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××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52736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52740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52742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40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8931" name="Group 547"/>
          <p:cNvGraphicFramePr>
            <a:graphicFrameLocks noGrp="1"/>
          </p:cNvGraphicFramePr>
          <p:nvPr>
            <p:ph idx="1"/>
          </p:nvPr>
        </p:nvGraphicFramePr>
        <p:xfrm>
          <a:off x="468313" y="476250"/>
          <a:ext cx="8280400" cy="5943600"/>
        </p:xfrm>
        <a:graphic>
          <a:graphicData uri="http://schemas.openxmlformats.org/drawingml/2006/table">
            <a:tbl>
              <a:tblPr/>
              <a:tblGrid>
                <a:gridCol w="733425"/>
                <a:gridCol w="1566862"/>
                <a:gridCol w="2019300"/>
                <a:gridCol w="3960813"/>
              </a:tblGrid>
              <a:tr h="155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地址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机器码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助记符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备注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1539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11110000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CLR  R</a:t>
                      </a:r>
                      <a:r>
                        <a:rPr kumimoji="0" lang="en-US" altLang="zh-CN" sz="20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当作累加器。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10000010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00101011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LDA  R</a:t>
                      </a:r>
                      <a:r>
                        <a:rPr kumimoji="0" lang="en-US" altLang="zh-CN" sz="20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[2BH]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直接地址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2BH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当作计数器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变址寄存器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;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其初值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0AH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存放在单元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2BH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中。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825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02H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539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03H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10100001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00011111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L1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LDA  R</a:t>
                      </a:r>
                      <a:r>
                        <a:rPr kumimoji="0" lang="en-US" altLang="zh-CN" sz="20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[SI+1FH]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取出需要累加的数据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;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采用变址寻址方式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;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次地址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=29H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。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2555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04H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05H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00010100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ADD  R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累加。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1539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06H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11100010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DEC  R</a:t>
                      </a:r>
                      <a:r>
                        <a:rPr kumimoji="0" lang="en-US" altLang="zh-CN" sz="20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计数器递减；并影响标志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FZ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FC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07H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10111100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00000011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JZC  L2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相对位移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03H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FC+FZ=1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循环，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FC+FZ=0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（无借位不为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）退出循环。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08H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539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09H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10000100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00101010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STA  [2AH],R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直接地址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2AH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存储累加和；采用直接寻址方式。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0AH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539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0BH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10001000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00000011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JMP  L1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直接地址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03H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无条件转移；采用直接寻址方式。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0CH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0DH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00000000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L2: JMP [00H]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转移至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00H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单元。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365"/>
          <p:cNvSpPr/>
          <p:nvPr/>
        </p:nvSpPr>
        <p:spPr>
          <a:xfrm>
            <a:off x="1214438" y="857250"/>
            <a:ext cx="1571625" cy="4286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6" name="Rectangle 365"/>
          <p:cNvSpPr/>
          <p:nvPr/>
        </p:nvSpPr>
        <p:spPr>
          <a:xfrm>
            <a:off x="1214438" y="1285875"/>
            <a:ext cx="1571625" cy="78581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7" name="Rectangle 365"/>
          <p:cNvSpPr/>
          <p:nvPr/>
        </p:nvSpPr>
        <p:spPr>
          <a:xfrm>
            <a:off x="1214438" y="2071688"/>
            <a:ext cx="1571625" cy="78581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8" name="Rectangle 365"/>
          <p:cNvSpPr/>
          <p:nvPr/>
        </p:nvSpPr>
        <p:spPr>
          <a:xfrm>
            <a:off x="1214438" y="2857500"/>
            <a:ext cx="1571625" cy="357188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9" name="Rectangle 365"/>
          <p:cNvSpPr/>
          <p:nvPr/>
        </p:nvSpPr>
        <p:spPr>
          <a:xfrm>
            <a:off x="1214438" y="3214688"/>
            <a:ext cx="1571625" cy="4286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0" name="Rectangle 365"/>
          <p:cNvSpPr/>
          <p:nvPr/>
        </p:nvSpPr>
        <p:spPr>
          <a:xfrm>
            <a:off x="1214438" y="3643313"/>
            <a:ext cx="1571625" cy="78581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1" name="Rectangle 365"/>
          <p:cNvSpPr/>
          <p:nvPr/>
        </p:nvSpPr>
        <p:spPr>
          <a:xfrm>
            <a:off x="1214438" y="4429125"/>
            <a:ext cx="1571625" cy="78581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2" name="Rectangle 365"/>
          <p:cNvSpPr/>
          <p:nvPr/>
        </p:nvSpPr>
        <p:spPr>
          <a:xfrm>
            <a:off x="1214438" y="5214938"/>
            <a:ext cx="1571625" cy="78581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3" name="Rectangle 365"/>
          <p:cNvSpPr/>
          <p:nvPr/>
        </p:nvSpPr>
        <p:spPr>
          <a:xfrm>
            <a:off x="1214438" y="6000750"/>
            <a:ext cx="1571625" cy="4286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课堂练习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812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1268413"/>
            <a:ext cx="7632700" cy="5048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274955" marR="0" lvl="0" indent="-274955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设某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8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位计算机指令格式如下：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611188" y="2852738"/>
            <a:ext cx="8064500" cy="17351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365125" marR="0" lvl="0" indent="-365125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其中，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SR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为源寄存器号，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DR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为目的寄存器号，指令第二字为地址、数据或偏移量。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  <a:p>
            <a:pPr marL="365125" marR="0" lvl="0" indent="-365125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注意：除了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HALT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指令为单字指令外，其他指令均为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双字指令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；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481352" name="Group 72"/>
          <p:cNvGraphicFramePr>
            <a:graphicFrameLocks noGrp="1"/>
          </p:cNvGraphicFramePr>
          <p:nvPr>
            <p:ph sz="half" idx="1"/>
          </p:nvPr>
        </p:nvGraphicFramePr>
        <p:xfrm>
          <a:off x="2124075" y="1773238"/>
          <a:ext cx="5400675" cy="914400"/>
        </p:xfrm>
        <a:graphic>
          <a:graphicData uri="http://schemas.openxmlformats.org/drawingml/2006/table">
            <a:tbl>
              <a:tblPr/>
              <a:tblGrid>
                <a:gridCol w="1933575"/>
                <a:gridCol w="1725613"/>
                <a:gridCol w="1741487"/>
              </a:tblGrid>
              <a:tr h="431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OP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位）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SR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位）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位）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61950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ADDR/ DATA / DISP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一、指令的基本格式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09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196975"/>
            <a:ext cx="7704138" cy="5032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指令是由操作码和地址码两部分组成的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:</a:t>
            </a:r>
            <a:endParaRPr kumimoji="1" lang="en-US" altLang="zh-CN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409615" name="Group 15"/>
          <p:cNvGraphicFramePr>
            <a:graphicFrameLocks noGrp="1"/>
          </p:cNvGraphicFramePr>
          <p:nvPr>
            <p:ph sz="half" idx="1"/>
          </p:nvPr>
        </p:nvGraphicFramePr>
        <p:xfrm>
          <a:off x="1042988" y="1700213"/>
          <a:ext cx="6840537" cy="520320"/>
        </p:xfrm>
        <a:graphic>
          <a:graphicData uri="http://schemas.openxmlformats.org/drawingml/2006/table">
            <a:tbl>
              <a:tblPr/>
              <a:tblGrid>
                <a:gridCol w="3421062"/>
                <a:gridCol w="3419475"/>
              </a:tblGrid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操作码字段（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OP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）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地址码字段（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）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409614" name="Rectangle 14"/>
          <p:cNvSpPr>
            <a:spLocks noChangeArrowheads="1"/>
          </p:cNvSpPr>
          <p:nvPr/>
        </p:nvSpPr>
        <p:spPr bwMode="auto">
          <a:xfrm>
            <a:off x="684213" y="2349500"/>
            <a:ext cx="7704138" cy="4294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操作码：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用来指明该指令所要完成的操作，如加法、减法、传送、移位、转移等等。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位数反映了机器的操作种类，也即机器允许的指令条数，如果操作码有</a:t>
            </a:r>
            <a:r>
              <a:rPr kumimoji="1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n</a:t>
            </a:r>
            <a:r>
              <a:rPr kumimoji="1" lang="zh-CN" alt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位二进制数</a:t>
            </a:r>
            <a:r>
              <a:rPr kumimoji="1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,</a:t>
            </a:r>
            <a:r>
              <a:rPr kumimoji="1" lang="zh-CN" alt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则最多可表示</a:t>
            </a:r>
            <a:r>
              <a:rPr kumimoji="1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2</a:t>
            </a:r>
            <a:r>
              <a:rPr kumimoji="1" lang="en-GB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n</a:t>
            </a:r>
            <a:r>
              <a:rPr kumimoji="1" lang="zh-CN" alt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种指令。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GB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地址码：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用来寻找运算所需要的操作数（源操作数和目的操作数）。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地址码包括：源操作数地址、目的操作数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地址</a:t>
            </a:r>
            <a:r>
              <a: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(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算术和逻辑运算</a:t>
            </a:r>
            <a:r>
              <a: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)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和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下一条指令的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地址</a:t>
            </a:r>
            <a:r>
              <a: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(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跳转</a:t>
            </a:r>
            <a:r>
              <a: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)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。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通常还包含寻址方式码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 。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的位数越多，在内存中访问的范围（寻址范围）越大。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地址含义：主存的地址、寄存器地址或者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I/O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设备地址。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 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096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40961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1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下面是该模型机的指令系统的一部分： 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85586" name="Group 210"/>
          <p:cNvGraphicFramePr>
            <a:graphicFrameLocks noGrp="1"/>
          </p:cNvGraphicFramePr>
          <p:nvPr>
            <p:ph idx="1"/>
          </p:nvPr>
        </p:nvGraphicFramePr>
        <p:xfrm>
          <a:off x="684213" y="1268413"/>
          <a:ext cx="7772400" cy="3492183"/>
        </p:xfrm>
        <a:graphic>
          <a:graphicData uri="http://schemas.openxmlformats.org/drawingml/2006/table">
            <a:tbl>
              <a:tblPr/>
              <a:tblGrid>
                <a:gridCol w="2592387"/>
                <a:gridCol w="4103688"/>
                <a:gridCol w="1076325"/>
              </a:tblGrid>
              <a:tr h="3444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指令助记符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功能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OP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MOV1	DR,DATA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DATA→DR 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MOV2	[ADDR],SR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SR→ADDR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ADD DR,[[ADDR]]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）＋（（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ADDR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））→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SUB DR,[SI+ADDR]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）－（（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SI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+ADDR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）→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JMP	    DISP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PC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）＋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DISP→PC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……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……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……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HALT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停机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内存地址的部分单元内容如下：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82504" name="Group 200"/>
          <p:cNvGraphicFramePr>
            <a:graphicFrameLocks noGrp="1"/>
          </p:cNvGraphicFramePr>
          <p:nvPr>
            <p:ph idx="1"/>
          </p:nvPr>
        </p:nvGraphicFramePr>
        <p:xfrm>
          <a:off x="684213" y="1268413"/>
          <a:ext cx="7772400" cy="2286000"/>
        </p:xfrm>
        <a:graphic>
          <a:graphicData uri="http://schemas.openxmlformats.org/drawingml/2006/table">
            <a:tbl>
              <a:tblPr/>
              <a:tblGrid>
                <a:gridCol w="1649412"/>
                <a:gridCol w="941388"/>
                <a:gridCol w="1649412"/>
                <a:gridCol w="941388"/>
                <a:gridCol w="1649412"/>
                <a:gridCol w="941388"/>
              </a:tblGrid>
              <a:tr h="3889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单元地址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内容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单元地址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内容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单元地址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内容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80H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20H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24H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91H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90H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21H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25H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12H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22H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81H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26H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F0H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13H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12H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27H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20H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482505" name="Rectangle 201"/>
          <p:cNvSpPr>
            <a:spLocks noChangeArrowheads="1"/>
          </p:cNvSpPr>
          <p:nvPr/>
        </p:nvSpPr>
        <p:spPr bwMode="auto">
          <a:xfrm>
            <a:off x="684213" y="3644900"/>
            <a:ext cx="7772400" cy="12969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274955" marR="0" lvl="0" indent="-274955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若（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PC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）＝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20H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，变址寄存器（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SI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）＝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10H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，则此时启动程序执行，问执行了几条指令程序停止？寄存器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R1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的最终值是多少？写出每条指令的助记符、寻址方式、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EA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、操作数和执行结果。 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新宋体" panose="02010609030101010101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内存地址的部分单元内容如下：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88786" name="Group 338"/>
          <p:cNvGraphicFramePr>
            <a:graphicFrameLocks noGrp="1"/>
          </p:cNvGraphicFramePr>
          <p:nvPr>
            <p:ph idx="1"/>
          </p:nvPr>
        </p:nvGraphicFramePr>
        <p:xfrm>
          <a:off x="684213" y="1268413"/>
          <a:ext cx="7772400" cy="3579300"/>
        </p:xfrm>
        <a:graphic>
          <a:graphicData uri="http://schemas.openxmlformats.org/drawingml/2006/table">
            <a:tbl>
              <a:tblPr/>
              <a:tblGrid>
                <a:gridCol w="676275"/>
                <a:gridCol w="674687"/>
                <a:gridCol w="1184275"/>
                <a:gridCol w="920750"/>
                <a:gridCol w="1274763"/>
                <a:gridCol w="1014412"/>
                <a:gridCol w="2027238"/>
              </a:tblGrid>
              <a:tr h="676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31520" algn="l"/>
                          <a:tab pos="777875" algn="l"/>
                        </a:tabLst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单元地址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指令码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助记符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寻址方式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EA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操作数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执行结果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20H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MOV1 R1,23H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立即数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――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）＝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21H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032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22H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81H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ADD R1, [[12H]]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间接寻址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12H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）＝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10H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）＝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80H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）＝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23H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＋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80H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0A3H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12H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333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24H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91H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SUB R1, [SI+01H]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变址寻址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SI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+01H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11H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）＝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90H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）＝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0A3H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－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90H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13H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25H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26H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F0H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HALT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――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――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――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――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/>
          <p:nvPr/>
        </p:nvSpPr>
        <p:spPr>
          <a:xfrm>
            <a:off x="0" y="228600"/>
            <a:ext cx="91440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【例 】一种二地址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R-S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型指令的结构如下所示：</a:t>
            </a:r>
            <a:r>
              <a:rPr lang="zh-CN" altLang="en-US" sz="14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1800" dirty="0">
              <a:solidFill>
                <a:schemeClr val="tx2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aphicFrame>
        <p:nvGraphicFramePr>
          <p:cNvPr id="106499" name="Group 3"/>
          <p:cNvGraphicFramePr>
            <a:graphicFrameLocks noGrp="1"/>
          </p:cNvGraphicFramePr>
          <p:nvPr/>
        </p:nvGraphicFramePr>
        <p:xfrm>
          <a:off x="1066800" y="1905000"/>
          <a:ext cx="5943600" cy="457200"/>
        </p:xfrm>
        <a:graphic>
          <a:graphicData uri="http://schemas.openxmlformats.org/drawingml/2006/table">
            <a:tbl>
              <a:tblPr/>
              <a:tblGrid>
                <a:gridCol w="990600"/>
                <a:gridCol w="685800"/>
                <a:gridCol w="1905000"/>
                <a:gridCol w="533400"/>
                <a:gridCol w="533400"/>
                <a:gridCol w="1295400"/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OP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－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通用寄存器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偏移量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93202" name="Rectangle 71"/>
          <p:cNvSpPr/>
          <p:nvPr/>
        </p:nvSpPr>
        <p:spPr>
          <a:xfrm>
            <a:off x="76200" y="533400"/>
            <a:ext cx="9144000" cy="1006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其中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为间接寻址标志位，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为寻址模式字段，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为偏移量字段。</a:t>
            </a:r>
            <a:endParaRPr lang="zh-CN" altLang="en-US" sz="2000" dirty="0">
              <a:solidFill>
                <a:schemeClr val="tx2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algn="just"/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通过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的组合，可构成如下表所示的寻址方式。</a:t>
            </a:r>
            <a:endParaRPr lang="zh-CN" altLang="en-US" sz="2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sz="2000" dirty="0">
              <a:solidFill>
                <a:schemeClr val="tx2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aphicFrame>
        <p:nvGraphicFramePr>
          <p:cNvPr id="106516" name="Group 20"/>
          <p:cNvGraphicFramePr>
            <a:graphicFrameLocks noGrp="1"/>
          </p:cNvGraphicFramePr>
          <p:nvPr/>
        </p:nvGraphicFramePr>
        <p:xfrm>
          <a:off x="1066800" y="1524000"/>
          <a:ext cx="5943600" cy="381000"/>
        </p:xfrm>
        <a:graphic>
          <a:graphicData uri="http://schemas.openxmlformats.org/drawingml/2006/table">
            <a:tbl>
              <a:tblPr/>
              <a:tblGrid>
                <a:gridCol w="990600"/>
                <a:gridCol w="685800"/>
                <a:gridCol w="1905000"/>
                <a:gridCol w="533400"/>
                <a:gridCol w="533400"/>
                <a:gridCol w="12954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93219" name="Group 36"/>
          <p:cNvGrpSpPr/>
          <p:nvPr/>
        </p:nvGrpSpPr>
        <p:grpSpPr>
          <a:xfrm>
            <a:off x="2286000" y="2667000"/>
            <a:ext cx="5172075" cy="3321050"/>
            <a:chOff x="0" y="0"/>
            <a:chExt cx="3258" cy="2092"/>
          </a:xfrm>
        </p:grpSpPr>
        <p:grpSp>
          <p:nvGrpSpPr>
            <p:cNvPr id="93220" name="Group 37"/>
            <p:cNvGrpSpPr/>
            <p:nvPr/>
          </p:nvGrpSpPr>
          <p:grpSpPr>
            <a:xfrm>
              <a:off x="3" y="3"/>
              <a:ext cx="3252" cy="2086"/>
              <a:chOff x="0" y="0"/>
              <a:chExt cx="3252" cy="2086"/>
            </a:xfrm>
          </p:grpSpPr>
          <p:grpSp>
            <p:nvGrpSpPr>
              <p:cNvPr id="93221" name="Group 38"/>
              <p:cNvGrpSpPr/>
              <p:nvPr/>
            </p:nvGrpSpPr>
            <p:grpSpPr>
              <a:xfrm>
                <a:off x="0" y="0"/>
                <a:ext cx="491" cy="298"/>
                <a:chOff x="0" y="0"/>
                <a:chExt cx="491" cy="298"/>
              </a:xfrm>
            </p:grpSpPr>
            <p:sp>
              <p:nvSpPr>
                <p:cNvPr id="93222" name="Rectangle 99"/>
                <p:cNvSpPr/>
                <p:nvPr/>
              </p:nvSpPr>
              <p:spPr>
                <a:xfrm>
                  <a:off x="43" y="0"/>
                  <a:ext cx="405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寻址方式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23" name="Rectangle 134"/>
                <p:cNvSpPr/>
                <p:nvPr/>
              </p:nvSpPr>
              <p:spPr>
                <a:xfrm>
                  <a:off x="0" y="0"/>
                  <a:ext cx="491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24" name="Group 41"/>
              <p:cNvGrpSpPr/>
              <p:nvPr/>
            </p:nvGrpSpPr>
            <p:grpSpPr>
              <a:xfrm>
                <a:off x="491" y="0"/>
                <a:ext cx="448" cy="298"/>
                <a:chOff x="0" y="0"/>
                <a:chExt cx="448" cy="298"/>
              </a:xfrm>
            </p:grpSpPr>
            <p:sp>
              <p:nvSpPr>
                <p:cNvPr id="93225" name="Rectangle 100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I</a:t>
                  </a:r>
                  <a:endParaRPr lang="en-US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en-US" altLang="zh-CN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26" name="Rectangle 136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27" name="Group 44"/>
              <p:cNvGrpSpPr/>
              <p:nvPr/>
            </p:nvGrpSpPr>
            <p:grpSpPr>
              <a:xfrm>
                <a:off x="939" y="0"/>
                <a:ext cx="448" cy="298"/>
                <a:chOff x="0" y="0"/>
                <a:chExt cx="448" cy="298"/>
              </a:xfrm>
            </p:grpSpPr>
            <p:sp>
              <p:nvSpPr>
                <p:cNvPr id="93228" name="Rectangle 101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X</a:t>
                  </a:r>
                  <a:endParaRPr lang="en-US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en-US" altLang="zh-CN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29" name="Rectangle 138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30" name="Group 47"/>
              <p:cNvGrpSpPr/>
              <p:nvPr/>
            </p:nvGrpSpPr>
            <p:grpSpPr>
              <a:xfrm>
                <a:off x="1387" y="0"/>
                <a:ext cx="955" cy="298"/>
                <a:chOff x="0" y="0"/>
                <a:chExt cx="955" cy="298"/>
              </a:xfrm>
            </p:grpSpPr>
            <p:sp>
              <p:nvSpPr>
                <p:cNvPr id="93231" name="Rectangle 102"/>
                <p:cNvSpPr/>
                <p:nvPr/>
              </p:nvSpPr>
              <p:spPr>
                <a:xfrm>
                  <a:off x="43" y="0"/>
                  <a:ext cx="869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有效地址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E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算法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32" name="Rectangle 140"/>
                <p:cNvSpPr/>
                <p:nvPr/>
              </p:nvSpPr>
              <p:spPr>
                <a:xfrm>
                  <a:off x="0" y="0"/>
                  <a:ext cx="955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33" name="Group 50"/>
              <p:cNvGrpSpPr/>
              <p:nvPr/>
            </p:nvGrpSpPr>
            <p:grpSpPr>
              <a:xfrm>
                <a:off x="2342" y="0"/>
                <a:ext cx="910" cy="298"/>
                <a:chOff x="0" y="0"/>
                <a:chExt cx="910" cy="298"/>
              </a:xfrm>
            </p:grpSpPr>
            <p:sp>
              <p:nvSpPr>
                <p:cNvPr id="93234" name="Rectangle 103"/>
                <p:cNvSpPr/>
                <p:nvPr/>
              </p:nvSpPr>
              <p:spPr>
                <a:xfrm>
                  <a:off x="43" y="0"/>
                  <a:ext cx="824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说　明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35" name="Rectangle 142"/>
                <p:cNvSpPr/>
                <p:nvPr/>
              </p:nvSpPr>
              <p:spPr>
                <a:xfrm>
                  <a:off x="0" y="0"/>
                  <a:ext cx="910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36" name="Group 53"/>
              <p:cNvGrpSpPr/>
              <p:nvPr/>
            </p:nvGrpSpPr>
            <p:grpSpPr>
              <a:xfrm>
                <a:off x="0" y="298"/>
                <a:ext cx="491" cy="298"/>
                <a:chOff x="0" y="0"/>
                <a:chExt cx="491" cy="298"/>
              </a:xfrm>
            </p:grpSpPr>
            <p:sp>
              <p:nvSpPr>
                <p:cNvPr id="93237" name="Rectangle 104"/>
                <p:cNvSpPr/>
                <p:nvPr/>
              </p:nvSpPr>
              <p:spPr>
                <a:xfrm>
                  <a:off x="43" y="0"/>
                  <a:ext cx="405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）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38" name="Rectangle 144"/>
                <p:cNvSpPr/>
                <p:nvPr/>
              </p:nvSpPr>
              <p:spPr>
                <a:xfrm>
                  <a:off x="0" y="0"/>
                  <a:ext cx="491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39" name="Group 56"/>
              <p:cNvGrpSpPr/>
              <p:nvPr/>
            </p:nvGrpSpPr>
            <p:grpSpPr>
              <a:xfrm>
                <a:off x="491" y="298"/>
                <a:ext cx="448" cy="298"/>
                <a:chOff x="0" y="0"/>
                <a:chExt cx="448" cy="298"/>
              </a:xfrm>
            </p:grpSpPr>
            <p:sp>
              <p:nvSpPr>
                <p:cNvPr id="93240" name="Rectangle 105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41" name="Rectangle 146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42" name="Group 59"/>
              <p:cNvGrpSpPr/>
              <p:nvPr/>
            </p:nvGrpSpPr>
            <p:grpSpPr>
              <a:xfrm>
                <a:off x="939" y="298"/>
                <a:ext cx="448" cy="298"/>
                <a:chOff x="0" y="0"/>
                <a:chExt cx="448" cy="298"/>
              </a:xfrm>
            </p:grpSpPr>
            <p:sp>
              <p:nvSpPr>
                <p:cNvPr id="93243" name="Rectangle 106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00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44" name="Rectangle 148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45" name="Group 62"/>
              <p:cNvGrpSpPr/>
              <p:nvPr/>
            </p:nvGrpSpPr>
            <p:grpSpPr>
              <a:xfrm>
                <a:off x="1387" y="298"/>
                <a:ext cx="955" cy="298"/>
                <a:chOff x="0" y="0"/>
                <a:chExt cx="955" cy="298"/>
              </a:xfrm>
            </p:grpSpPr>
            <p:sp>
              <p:nvSpPr>
                <p:cNvPr id="93246" name="Rectangle 107"/>
                <p:cNvSpPr/>
                <p:nvPr/>
              </p:nvSpPr>
              <p:spPr>
                <a:xfrm>
                  <a:off x="43" y="0"/>
                  <a:ext cx="869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E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＝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</a:t>
                  </a:r>
                  <a:endParaRPr lang="en-US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en-US" altLang="zh-CN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47" name="Rectangle 150"/>
                <p:cNvSpPr/>
                <p:nvPr/>
              </p:nvSpPr>
              <p:spPr>
                <a:xfrm>
                  <a:off x="0" y="0"/>
                  <a:ext cx="955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48" name="Group 65"/>
              <p:cNvGrpSpPr/>
              <p:nvPr/>
            </p:nvGrpSpPr>
            <p:grpSpPr>
              <a:xfrm>
                <a:off x="2342" y="298"/>
                <a:ext cx="910" cy="298"/>
                <a:chOff x="0" y="0"/>
                <a:chExt cx="910" cy="298"/>
              </a:xfrm>
            </p:grpSpPr>
            <p:sp>
              <p:nvSpPr>
                <p:cNvPr id="93249" name="Rectangle 108"/>
                <p:cNvSpPr>
                  <a:spLocks noTextEdit="1"/>
                </p:cNvSpPr>
                <p:nvPr/>
              </p:nvSpPr>
              <p:spPr>
                <a:xfrm>
                  <a:off x="43" y="0"/>
                  <a:ext cx="824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/>
                  <a:endParaRPr lang="zh-CN" altLang="en-US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50" name="Rectangle 152"/>
                <p:cNvSpPr/>
                <p:nvPr/>
              </p:nvSpPr>
              <p:spPr>
                <a:xfrm>
                  <a:off x="0" y="0"/>
                  <a:ext cx="910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51" name="Group 68"/>
              <p:cNvGrpSpPr/>
              <p:nvPr/>
            </p:nvGrpSpPr>
            <p:grpSpPr>
              <a:xfrm>
                <a:off x="0" y="596"/>
                <a:ext cx="491" cy="298"/>
                <a:chOff x="0" y="0"/>
                <a:chExt cx="491" cy="298"/>
              </a:xfrm>
            </p:grpSpPr>
            <p:sp>
              <p:nvSpPr>
                <p:cNvPr id="93252" name="Rectangle 109"/>
                <p:cNvSpPr/>
                <p:nvPr/>
              </p:nvSpPr>
              <p:spPr>
                <a:xfrm>
                  <a:off x="43" y="0"/>
                  <a:ext cx="405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2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）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53" name="Rectangle 154"/>
                <p:cNvSpPr/>
                <p:nvPr/>
              </p:nvSpPr>
              <p:spPr>
                <a:xfrm>
                  <a:off x="0" y="0"/>
                  <a:ext cx="491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54" name="Group 71"/>
              <p:cNvGrpSpPr/>
              <p:nvPr/>
            </p:nvGrpSpPr>
            <p:grpSpPr>
              <a:xfrm>
                <a:off x="491" y="596"/>
                <a:ext cx="448" cy="298"/>
                <a:chOff x="0" y="0"/>
                <a:chExt cx="448" cy="298"/>
              </a:xfrm>
            </p:grpSpPr>
            <p:sp>
              <p:nvSpPr>
                <p:cNvPr id="93255" name="Rectangle 110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56" name="Rectangle 156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57" name="Group 74"/>
              <p:cNvGrpSpPr/>
              <p:nvPr/>
            </p:nvGrpSpPr>
            <p:grpSpPr>
              <a:xfrm>
                <a:off x="939" y="596"/>
                <a:ext cx="448" cy="298"/>
                <a:chOff x="0" y="0"/>
                <a:chExt cx="448" cy="298"/>
              </a:xfrm>
            </p:grpSpPr>
            <p:sp>
              <p:nvSpPr>
                <p:cNvPr id="93258" name="Rectangle 111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01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59" name="Rectangle 158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60" name="Group 77"/>
              <p:cNvGrpSpPr/>
              <p:nvPr/>
            </p:nvGrpSpPr>
            <p:grpSpPr>
              <a:xfrm>
                <a:off x="1387" y="596"/>
                <a:ext cx="955" cy="298"/>
                <a:chOff x="0" y="0"/>
                <a:chExt cx="955" cy="298"/>
              </a:xfrm>
            </p:grpSpPr>
            <p:sp>
              <p:nvSpPr>
                <p:cNvPr id="93261" name="Rectangle 112"/>
                <p:cNvSpPr/>
                <p:nvPr/>
              </p:nvSpPr>
              <p:spPr>
                <a:xfrm>
                  <a:off x="43" y="0"/>
                  <a:ext cx="869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E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＝（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PC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）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±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</a:t>
                  </a:r>
                  <a:endParaRPr lang="en-US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en-US" altLang="zh-CN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62" name="Rectangle 160"/>
                <p:cNvSpPr/>
                <p:nvPr/>
              </p:nvSpPr>
              <p:spPr>
                <a:xfrm>
                  <a:off x="0" y="0"/>
                  <a:ext cx="955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63" name="Group 80"/>
              <p:cNvGrpSpPr/>
              <p:nvPr/>
            </p:nvGrpSpPr>
            <p:grpSpPr>
              <a:xfrm>
                <a:off x="2342" y="596"/>
                <a:ext cx="910" cy="298"/>
                <a:chOff x="0" y="0"/>
                <a:chExt cx="910" cy="298"/>
              </a:xfrm>
            </p:grpSpPr>
            <p:sp>
              <p:nvSpPr>
                <p:cNvPr id="93264" name="Rectangle 113"/>
                <p:cNvSpPr/>
                <p:nvPr/>
              </p:nvSpPr>
              <p:spPr>
                <a:xfrm>
                  <a:off x="43" y="0"/>
                  <a:ext cx="824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PC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为程序计数器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65" name="Rectangle 162"/>
                <p:cNvSpPr/>
                <p:nvPr/>
              </p:nvSpPr>
              <p:spPr>
                <a:xfrm>
                  <a:off x="0" y="0"/>
                  <a:ext cx="910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66" name="Group 83"/>
              <p:cNvGrpSpPr/>
              <p:nvPr/>
            </p:nvGrpSpPr>
            <p:grpSpPr>
              <a:xfrm>
                <a:off x="0" y="894"/>
                <a:ext cx="491" cy="298"/>
                <a:chOff x="0" y="0"/>
                <a:chExt cx="491" cy="298"/>
              </a:xfrm>
            </p:grpSpPr>
            <p:sp>
              <p:nvSpPr>
                <p:cNvPr id="93267" name="Rectangle 114"/>
                <p:cNvSpPr/>
                <p:nvPr/>
              </p:nvSpPr>
              <p:spPr>
                <a:xfrm>
                  <a:off x="43" y="0"/>
                  <a:ext cx="405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3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）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68" name="Rectangle 164"/>
                <p:cNvSpPr/>
                <p:nvPr/>
              </p:nvSpPr>
              <p:spPr>
                <a:xfrm>
                  <a:off x="0" y="0"/>
                  <a:ext cx="491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69" name="Group 86"/>
              <p:cNvGrpSpPr/>
              <p:nvPr/>
            </p:nvGrpSpPr>
            <p:grpSpPr>
              <a:xfrm>
                <a:off x="491" y="894"/>
                <a:ext cx="448" cy="298"/>
                <a:chOff x="0" y="0"/>
                <a:chExt cx="448" cy="298"/>
              </a:xfrm>
            </p:grpSpPr>
            <p:sp>
              <p:nvSpPr>
                <p:cNvPr id="93270" name="Rectangle 115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71" name="Rectangle 166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72" name="Group 89"/>
              <p:cNvGrpSpPr/>
              <p:nvPr/>
            </p:nvGrpSpPr>
            <p:grpSpPr>
              <a:xfrm>
                <a:off x="939" y="894"/>
                <a:ext cx="448" cy="298"/>
                <a:chOff x="0" y="0"/>
                <a:chExt cx="448" cy="298"/>
              </a:xfrm>
            </p:grpSpPr>
            <p:sp>
              <p:nvSpPr>
                <p:cNvPr id="93273" name="Rectangle 116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10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74" name="Rectangle 168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75" name="Group 92"/>
              <p:cNvGrpSpPr/>
              <p:nvPr/>
            </p:nvGrpSpPr>
            <p:grpSpPr>
              <a:xfrm>
                <a:off x="1387" y="894"/>
                <a:ext cx="955" cy="298"/>
                <a:chOff x="0" y="0"/>
                <a:chExt cx="955" cy="298"/>
              </a:xfrm>
            </p:grpSpPr>
            <p:sp>
              <p:nvSpPr>
                <p:cNvPr id="93276" name="Rectangle 117"/>
                <p:cNvSpPr/>
                <p:nvPr/>
              </p:nvSpPr>
              <p:spPr>
                <a:xfrm>
                  <a:off x="43" y="0"/>
                  <a:ext cx="869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E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＝（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</a:t>
                  </a:r>
                  <a:r>
                    <a:rPr lang="en-US" altLang="zh-CN" sz="1400" baseline="-30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2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）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±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</a:t>
                  </a:r>
                  <a:endParaRPr lang="en-US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en-US" altLang="zh-CN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77" name="Rectangle 170"/>
                <p:cNvSpPr/>
                <p:nvPr/>
              </p:nvSpPr>
              <p:spPr>
                <a:xfrm>
                  <a:off x="0" y="0"/>
                  <a:ext cx="955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78" name="Group 95"/>
              <p:cNvGrpSpPr/>
              <p:nvPr/>
            </p:nvGrpSpPr>
            <p:grpSpPr>
              <a:xfrm>
                <a:off x="2342" y="894"/>
                <a:ext cx="910" cy="298"/>
                <a:chOff x="0" y="0"/>
                <a:chExt cx="910" cy="298"/>
              </a:xfrm>
            </p:grpSpPr>
            <p:sp>
              <p:nvSpPr>
                <p:cNvPr id="93279" name="Rectangle 118"/>
                <p:cNvSpPr/>
                <p:nvPr/>
              </p:nvSpPr>
              <p:spPr>
                <a:xfrm>
                  <a:off x="43" y="0"/>
                  <a:ext cx="824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</a:t>
                  </a:r>
                  <a:r>
                    <a:rPr lang="en-US" altLang="zh-CN" sz="1400" baseline="-30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2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为变址寄存器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80" name="Rectangle 172"/>
                <p:cNvSpPr/>
                <p:nvPr/>
              </p:nvSpPr>
              <p:spPr>
                <a:xfrm>
                  <a:off x="0" y="0"/>
                  <a:ext cx="910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81" name="Group 98"/>
              <p:cNvGrpSpPr/>
              <p:nvPr/>
            </p:nvGrpSpPr>
            <p:grpSpPr>
              <a:xfrm>
                <a:off x="0" y="1192"/>
                <a:ext cx="491" cy="298"/>
                <a:chOff x="0" y="0"/>
                <a:chExt cx="491" cy="298"/>
              </a:xfrm>
            </p:grpSpPr>
            <p:sp>
              <p:nvSpPr>
                <p:cNvPr id="93282" name="Rectangle 119"/>
                <p:cNvSpPr/>
                <p:nvPr/>
              </p:nvSpPr>
              <p:spPr>
                <a:xfrm>
                  <a:off x="43" y="0"/>
                  <a:ext cx="405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4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）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83" name="Rectangle 174"/>
                <p:cNvSpPr/>
                <p:nvPr/>
              </p:nvSpPr>
              <p:spPr>
                <a:xfrm>
                  <a:off x="0" y="0"/>
                  <a:ext cx="491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84" name="Group 101"/>
              <p:cNvGrpSpPr/>
              <p:nvPr/>
            </p:nvGrpSpPr>
            <p:grpSpPr>
              <a:xfrm>
                <a:off x="491" y="1192"/>
                <a:ext cx="448" cy="298"/>
                <a:chOff x="0" y="0"/>
                <a:chExt cx="448" cy="298"/>
              </a:xfrm>
            </p:grpSpPr>
            <p:sp>
              <p:nvSpPr>
                <p:cNvPr id="93285" name="Rectangle 120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86" name="Rectangle 176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87" name="Group 104"/>
              <p:cNvGrpSpPr/>
              <p:nvPr/>
            </p:nvGrpSpPr>
            <p:grpSpPr>
              <a:xfrm>
                <a:off x="939" y="1192"/>
                <a:ext cx="448" cy="298"/>
                <a:chOff x="0" y="0"/>
                <a:chExt cx="448" cy="298"/>
              </a:xfrm>
            </p:grpSpPr>
            <p:sp>
              <p:nvSpPr>
                <p:cNvPr id="93288" name="Rectangle 121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11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89" name="Rectangle 178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90" name="Group 107"/>
              <p:cNvGrpSpPr/>
              <p:nvPr/>
            </p:nvGrpSpPr>
            <p:grpSpPr>
              <a:xfrm>
                <a:off x="1387" y="1192"/>
                <a:ext cx="955" cy="298"/>
                <a:chOff x="0" y="0"/>
                <a:chExt cx="955" cy="298"/>
              </a:xfrm>
            </p:grpSpPr>
            <p:sp>
              <p:nvSpPr>
                <p:cNvPr id="93291" name="Rectangle 122"/>
                <p:cNvSpPr/>
                <p:nvPr/>
              </p:nvSpPr>
              <p:spPr>
                <a:xfrm>
                  <a:off x="43" y="0"/>
                  <a:ext cx="869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E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＝（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</a:t>
                  </a:r>
                  <a:r>
                    <a:rPr lang="en-US" altLang="zh-CN" sz="1400" baseline="-30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3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）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en-US" altLang="zh-CN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92" name="Rectangle 180"/>
                <p:cNvSpPr/>
                <p:nvPr/>
              </p:nvSpPr>
              <p:spPr>
                <a:xfrm>
                  <a:off x="0" y="0"/>
                  <a:ext cx="955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93" name="Group 110"/>
              <p:cNvGrpSpPr/>
              <p:nvPr/>
            </p:nvGrpSpPr>
            <p:grpSpPr>
              <a:xfrm>
                <a:off x="2342" y="1192"/>
                <a:ext cx="910" cy="298"/>
                <a:chOff x="0" y="0"/>
                <a:chExt cx="910" cy="298"/>
              </a:xfrm>
            </p:grpSpPr>
            <p:sp>
              <p:nvSpPr>
                <p:cNvPr id="93294" name="Rectangle 123"/>
                <p:cNvSpPr>
                  <a:spLocks noTextEdit="1"/>
                </p:cNvSpPr>
                <p:nvPr/>
              </p:nvSpPr>
              <p:spPr>
                <a:xfrm>
                  <a:off x="43" y="0"/>
                  <a:ext cx="824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/>
                  <a:endParaRPr lang="zh-CN" altLang="en-US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95" name="Rectangle 182"/>
                <p:cNvSpPr/>
                <p:nvPr/>
              </p:nvSpPr>
              <p:spPr>
                <a:xfrm>
                  <a:off x="0" y="0"/>
                  <a:ext cx="910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96" name="Group 113"/>
              <p:cNvGrpSpPr/>
              <p:nvPr/>
            </p:nvGrpSpPr>
            <p:grpSpPr>
              <a:xfrm>
                <a:off x="0" y="1490"/>
                <a:ext cx="491" cy="298"/>
                <a:chOff x="0" y="0"/>
                <a:chExt cx="491" cy="298"/>
              </a:xfrm>
            </p:grpSpPr>
            <p:sp>
              <p:nvSpPr>
                <p:cNvPr id="93297" name="Rectangle 124"/>
                <p:cNvSpPr/>
                <p:nvPr/>
              </p:nvSpPr>
              <p:spPr>
                <a:xfrm>
                  <a:off x="43" y="0"/>
                  <a:ext cx="405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5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）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98" name="Rectangle 184"/>
                <p:cNvSpPr/>
                <p:nvPr/>
              </p:nvSpPr>
              <p:spPr>
                <a:xfrm>
                  <a:off x="0" y="0"/>
                  <a:ext cx="491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99" name="Group 116"/>
              <p:cNvGrpSpPr/>
              <p:nvPr/>
            </p:nvGrpSpPr>
            <p:grpSpPr>
              <a:xfrm>
                <a:off x="491" y="1490"/>
                <a:ext cx="448" cy="298"/>
                <a:chOff x="0" y="0"/>
                <a:chExt cx="448" cy="298"/>
              </a:xfrm>
            </p:grpSpPr>
            <p:sp>
              <p:nvSpPr>
                <p:cNvPr id="93300" name="Rectangle 125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301" name="Rectangle 186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302" name="Group 119"/>
              <p:cNvGrpSpPr/>
              <p:nvPr/>
            </p:nvGrpSpPr>
            <p:grpSpPr>
              <a:xfrm>
                <a:off x="939" y="1490"/>
                <a:ext cx="448" cy="298"/>
                <a:chOff x="0" y="0"/>
                <a:chExt cx="448" cy="298"/>
              </a:xfrm>
            </p:grpSpPr>
            <p:sp>
              <p:nvSpPr>
                <p:cNvPr id="93303" name="Rectangle 126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00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304" name="Rectangle 188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305" name="Group 122"/>
              <p:cNvGrpSpPr/>
              <p:nvPr/>
            </p:nvGrpSpPr>
            <p:grpSpPr>
              <a:xfrm>
                <a:off x="1387" y="1490"/>
                <a:ext cx="955" cy="298"/>
                <a:chOff x="0" y="0"/>
                <a:chExt cx="955" cy="298"/>
              </a:xfrm>
            </p:grpSpPr>
            <p:sp>
              <p:nvSpPr>
                <p:cNvPr id="93306" name="Rectangle 127"/>
                <p:cNvSpPr/>
                <p:nvPr/>
              </p:nvSpPr>
              <p:spPr>
                <a:xfrm>
                  <a:off x="43" y="0"/>
                  <a:ext cx="869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E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＝（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）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en-US" altLang="zh-CN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307" name="Rectangle 190"/>
                <p:cNvSpPr/>
                <p:nvPr/>
              </p:nvSpPr>
              <p:spPr>
                <a:xfrm>
                  <a:off x="0" y="0"/>
                  <a:ext cx="955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308" name="Group 125"/>
              <p:cNvGrpSpPr/>
              <p:nvPr/>
            </p:nvGrpSpPr>
            <p:grpSpPr>
              <a:xfrm>
                <a:off x="2342" y="1490"/>
                <a:ext cx="910" cy="298"/>
                <a:chOff x="0" y="0"/>
                <a:chExt cx="910" cy="298"/>
              </a:xfrm>
            </p:grpSpPr>
            <p:sp>
              <p:nvSpPr>
                <p:cNvPr id="93309" name="Rectangle 128"/>
                <p:cNvSpPr>
                  <a:spLocks noTextEdit="1"/>
                </p:cNvSpPr>
                <p:nvPr/>
              </p:nvSpPr>
              <p:spPr>
                <a:xfrm>
                  <a:off x="43" y="0"/>
                  <a:ext cx="824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/>
                  <a:endParaRPr lang="zh-CN" altLang="en-US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310" name="Rectangle 192"/>
                <p:cNvSpPr/>
                <p:nvPr/>
              </p:nvSpPr>
              <p:spPr>
                <a:xfrm>
                  <a:off x="0" y="0"/>
                  <a:ext cx="910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311" name="Group 128"/>
              <p:cNvGrpSpPr/>
              <p:nvPr/>
            </p:nvGrpSpPr>
            <p:grpSpPr>
              <a:xfrm>
                <a:off x="0" y="1788"/>
                <a:ext cx="491" cy="298"/>
                <a:chOff x="0" y="0"/>
                <a:chExt cx="491" cy="298"/>
              </a:xfrm>
            </p:grpSpPr>
            <p:sp>
              <p:nvSpPr>
                <p:cNvPr id="93312" name="Rectangle 129"/>
                <p:cNvSpPr/>
                <p:nvPr/>
              </p:nvSpPr>
              <p:spPr>
                <a:xfrm>
                  <a:off x="43" y="0"/>
                  <a:ext cx="405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6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）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313" name="Rectangle 194"/>
                <p:cNvSpPr/>
                <p:nvPr/>
              </p:nvSpPr>
              <p:spPr>
                <a:xfrm>
                  <a:off x="0" y="0"/>
                  <a:ext cx="491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314" name="Group 131"/>
              <p:cNvGrpSpPr/>
              <p:nvPr/>
            </p:nvGrpSpPr>
            <p:grpSpPr>
              <a:xfrm>
                <a:off x="491" y="1788"/>
                <a:ext cx="448" cy="298"/>
                <a:chOff x="0" y="0"/>
                <a:chExt cx="448" cy="298"/>
              </a:xfrm>
            </p:grpSpPr>
            <p:sp>
              <p:nvSpPr>
                <p:cNvPr id="93315" name="Rectangle 130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316" name="Rectangle 196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317" name="Group 134"/>
              <p:cNvGrpSpPr/>
              <p:nvPr/>
            </p:nvGrpSpPr>
            <p:grpSpPr>
              <a:xfrm>
                <a:off x="939" y="1788"/>
                <a:ext cx="448" cy="298"/>
                <a:chOff x="0" y="0"/>
                <a:chExt cx="448" cy="298"/>
              </a:xfrm>
            </p:grpSpPr>
            <p:sp>
              <p:nvSpPr>
                <p:cNvPr id="93318" name="Rectangle 131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11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319" name="Rectangle 198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320" name="Group 137"/>
              <p:cNvGrpSpPr/>
              <p:nvPr/>
            </p:nvGrpSpPr>
            <p:grpSpPr>
              <a:xfrm>
                <a:off x="1387" y="1788"/>
                <a:ext cx="955" cy="298"/>
                <a:chOff x="0" y="0"/>
                <a:chExt cx="955" cy="298"/>
              </a:xfrm>
            </p:grpSpPr>
            <p:sp>
              <p:nvSpPr>
                <p:cNvPr id="93321" name="Rectangle 132"/>
                <p:cNvSpPr/>
                <p:nvPr/>
              </p:nvSpPr>
              <p:spPr>
                <a:xfrm>
                  <a:off x="43" y="0"/>
                  <a:ext cx="869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E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＝（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</a:t>
                  </a:r>
                  <a:r>
                    <a:rPr lang="en-US" altLang="zh-CN" sz="1400" baseline="-30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）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±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</a:t>
                  </a:r>
                  <a:endParaRPr lang="en-US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en-US" altLang="zh-CN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322" name="Rectangle 200"/>
                <p:cNvSpPr/>
                <p:nvPr/>
              </p:nvSpPr>
              <p:spPr>
                <a:xfrm>
                  <a:off x="0" y="0"/>
                  <a:ext cx="955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323" name="Group 140"/>
              <p:cNvGrpSpPr/>
              <p:nvPr/>
            </p:nvGrpSpPr>
            <p:grpSpPr>
              <a:xfrm>
                <a:off x="2342" y="1788"/>
                <a:ext cx="910" cy="298"/>
                <a:chOff x="0" y="0"/>
                <a:chExt cx="910" cy="298"/>
              </a:xfrm>
            </p:grpSpPr>
            <p:sp>
              <p:nvSpPr>
                <p:cNvPr id="93324" name="Rectangle 133"/>
                <p:cNvSpPr/>
                <p:nvPr/>
              </p:nvSpPr>
              <p:spPr>
                <a:xfrm>
                  <a:off x="43" y="0"/>
                  <a:ext cx="824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</a:t>
                  </a:r>
                  <a:r>
                    <a:rPr lang="en-US" altLang="zh-CN" sz="1400" baseline="-30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为基址寄存器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325" name="Rectangle 202"/>
                <p:cNvSpPr/>
                <p:nvPr/>
              </p:nvSpPr>
              <p:spPr>
                <a:xfrm>
                  <a:off x="0" y="0"/>
                  <a:ext cx="910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</p:grpSp>
        <p:sp>
          <p:nvSpPr>
            <p:cNvPr id="93326" name="Rectangle 205"/>
            <p:cNvSpPr/>
            <p:nvPr/>
          </p:nvSpPr>
          <p:spPr>
            <a:xfrm>
              <a:off x="0" y="0"/>
              <a:ext cx="3258" cy="2092"/>
            </a:xfrm>
            <a:prstGeom prst="rect">
              <a:avLst/>
            </a:prstGeom>
            <a:noFill/>
            <a:ln w="11112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 sz="1400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</p:grpSp>
      <p:sp>
        <p:nvSpPr>
          <p:cNvPr id="93327" name="Rectangle 207"/>
          <p:cNvSpPr/>
          <p:nvPr/>
        </p:nvSpPr>
        <p:spPr>
          <a:xfrm>
            <a:off x="457200" y="2667000"/>
            <a:ext cx="91440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解</a:t>
            </a:r>
            <a:r>
              <a:rPr lang="zh-CN" altLang="en-US" sz="2800" dirty="0">
                <a:solidFill>
                  <a:schemeClr val="hlink"/>
                </a:solidFill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800" dirty="0">
              <a:solidFill>
                <a:schemeClr val="hlink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06641" name="Rectangle 208"/>
          <p:cNvSpPr/>
          <p:nvPr/>
        </p:nvSpPr>
        <p:spPr>
          <a:xfrm>
            <a:off x="0" y="3124200"/>
            <a:ext cx="91440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 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（1）直接寻址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0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06642" name="Rectangle 209"/>
          <p:cNvSpPr/>
          <p:nvPr/>
        </p:nvSpPr>
        <p:spPr>
          <a:xfrm>
            <a:off x="0" y="3657600"/>
            <a:ext cx="2143125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 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（2）相对寻址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0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06643" name="Rectangle 210"/>
          <p:cNvSpPr/>
          <p:nvPr/>
        </p:nvSpPr>
        <p:spPr>
          <a:xfrm>
            <a:off x="152400" y="4114800"/>
            <a:ext cx="1919288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（3）变址寻址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000" dirty="0">
              <a:solidFill>
                <a:srgbClr val="FF00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06644" name="Rectangle 211"/>
          <p:cNvSpPr/>
          <p:nvPr/>
        </p:nvSpPr>
        <p:spPr>
          <a:xfrm>
            <a:off x="0" y="4572000"/>
            <a:ext cx="2357438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 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）寄存器间接寻址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000" dirty="0">
              <a:solidFill>
                <a:srgbClr val="FF00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06645" name="Rectangle 212"/>
          <p:cNvSpPr/>
          <p:nvPr/>
        </p:nvSpPr>
        <p:spPr>
          <a:xfrm>
            <a:off x="152400" y="5029200"/>
            <a:ext cx="91440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（5）间接寻址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000" dirty="0">
              <a:solidFill>
                <a:srgbClr val="FF00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06646" name="Rectangle 213"/>
          <p:cNvSpPr/>
          <p:nvPr/>
        </p:nvSpPr>
        <p:spPr>
          <a:xfrm>
            <a:off x="152400" y="5486400"/>
            <a:ext cx="91440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（6）基址寻址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000" dirty="0">
              <a:solidFill>
                <a:srgbClr val="FF00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3334" name="Rectangle 214"/>
          <p:cNvSpPr/>
          <p:nvPr/>
        </p:nvSpPr>
        <p:spPr>
          <a:xfrm>
            <a:off x="7620000" y="1524000"/>
            <a:ext cx="1676400" cy="4664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请</a:t>
            </a:r>
            <a:endParaRPr lang="zh-CN" altLang="en-US" sz="2000" dirty="0">
              <a:solidFill>
                <a:srgbClr val="080808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写</a:t>
            </a:r>
            <a:endParaRPr lang="zh-CN" altLang="en-US" sz="2000" dirty="0">
              <a:solidFill>
                <a:srgbClr val="080808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出</a:t>
            </a:r>
            <a:endParaRPr lang="zh-CN" altLang="en-US" sz="2000" dirty="0">
              <a:solidFill>
                <a:srgbClr val="080808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表</a:t>
            </a:r>
            <a:endParaRPr lang="zh-CN" altLang="en-US" sz="2000" dirty="0">
              <a:solidFill>
                <a:srgbClr val="080808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中</a:t>
            </a:r>
            <a:endParaRPr lang="zh-CN" altLang="en-US" sz="2000" dirty="0">
              <a:solidFill>
                <a:srgbClr val="080808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6</a:t>
            </a:r>
            <a:endParaRPr lang="zh-CN" altLang="en-US" sz="2000" dirty="0">
              <a:solidFill>
                <a:srgbClr val="08080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种</a:t>
            </a:r>
            <a:endParaRPr lang="zh-CN" altLang="en-US" sz="2000" dirty="0">
              <a:solidFill>
                <a:srgbClr val="080808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寻</a:t>
            </a:r>
            <a:endParaRPr lang="zh-CN" altLang="en-US" sz="2000" dirty="0">
              <a:solidFill>
                <a:srgbClr val="080808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址</a:t>
            </a:r>
            <a:endParaRPr lang="zh-CN" altLang="en-US" sz="2000" dirty="0">
              <a:solidFill>
                <a:srgbClr val="080808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方</a:t>
            </a:r>
            <a:endParaRPr lang="zh-CN" altLang="en-US" sz="2000" dirty="0">
              <a:solidFill>
                <a:srgbClr val="080808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式</a:t>
            </a:r>
            <a:endParaRPr lang="zh-CN" altLang="en-US" sz="2000" dirty="0">
              <a:solidFill>
                <a:srgbClr val="080808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的</a:t>
            </a:r>
            <a:endParaRPr lang="zh-CN" altLang="en-US" sz="2000" dirty="0">
              <a:solidFill>
                <a:srgbClr val="080808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名</a:t>
            </a:r>
            <a:endParaRPr lang="zh-CN" altLang="en-US" sz="2000" dirty="0">
              <a:solidFill>
                <a:srgbClr val="080808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称</a:t>
            </a:r>
            <a:endParaRPr lang="zh-CN" altLang="en-US" sz="2000" dirty="0">
              <a:solidFill>
                <a:srgbClr val="08080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sz="2000" dirty="0">
              <a:solidFill>
                <a:srgbClr val="080808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6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6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6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6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6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6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6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6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6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6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641" grpId="0"/>
      <p:bldP spid="106642" grpId="0"/>
      <p:bldP spid="106643" grpId="0"/>
      <p:bldP spid="106644" grpId="0"/>
      <p:bldP spid="106645" grpId="0"/>
      <p:bldP spid="10664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【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例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4.1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】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指令格式如下所示，其中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OP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为操作码，试分析指令格式的特点。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91139" name="Group 3"/>
          <p:cNvGraphicFramePr>
            <a:graphicFrameLocks noGrp="1"/>
          </p:cNvGraphicFramePr>
          <p:nvPr/>
        </p:nvGraphicFramePr>
        <p:xfrm>
          <a:off x="1600200" y="3170238"/>
          <a:ext cx="6400800" cy="518160"/>
        </p:xfrm>
        <a:graphic>
          <a:graphicData uri="http://schemas.openxmlformats.org/drawingml/2006/table">
            <a:tbl>
              <a:tblPr/>
              <a:tblGrid>
                <a:gridCol w="1600200"/>
                <a:gridCol w="1219200"/>
                <a:gridCol w="1600200"/>
                <a:gridCol w="1981200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OP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——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源寄存器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目标寄存器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151" name="Group 15"/>
          <p:cNvGraphicFramePr>
            <a:graphicFrameLocks noGrp="1"/>
          </p:cNvGraphicFramePr>
          <p:nvPr/>
        </p:nvGraphicFramePr>
        <p:xfrm>
          <a:off x="1600200" y="2743200"/>
          <a:ext cx="6400800" cy="381000"/>
        </p:xfrm>
        <a:graphic>
          <a:graphicData uri="http://schemas.openxmlformats.org/drawingml/2006/table">
            <a:tbl>
              <a:tblPr/>
              <a:tblGrid>
                <a:gridCol w="1600200"/>
                <a:gridCol w="1219200"/>
                <a:gridCol w="1600200"/>
                <a:gridCol w="19812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15               9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7                 4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3                       0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234" name="Rectangle 70"/>
          <p:cNvSpPr/>
          <p:nvPr/>
        </p:nvSpPr>
        <p:spPr>
          <a:xfrm>
            <a:off x="457200" y="3733800"/>
            <a:ext cx="91440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答:</a:t>
            </a:r>
            <a:r>
              <a:rPr lang="zh-CN" altLang="en-US" sz="2800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2800" dirty="0">
              <a:solidFill>
                <a:schemeClr val="hlink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91164" name="Rectangle 71"/>
          <p:cNvSpPr/>
          <p:nvPr/>
        </p:nvSpPr>
        <p:spPr>
          <a:xfrm>
            <a:off x="1143000" y="3886200"/>
            <a:ext cx="6705600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① 所示指令是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单字长二地址指令。</a:t>
            </a:r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16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1165" name="Rectangle 72"/>
          <p:cNvSpPr/>
          <p:nvPr/>
        </p:nvSpPr>
        <p:spPr>
          <a:xfrm>
            <a:off x="990600" y="4343400"/>
            <a:ext cx="7162800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② 操作码字段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有7位，可以指定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2</a:t>
            </a:r>
            <a:r>
              <a:rPr lang="zh-CN" altLang="en-US" sz="1800" baseline="30000" dirty="0">
                <a:solidFill>
                  <a:srgbClr val="0000FF"/>
                </a:solidFill>
                <a:latin typeface="Arial" panose="020B0604020202020204" pitchFamily="34" charset="0"/>
                <a:ea typeface="新宋体" panose="02010609030101010101" charset="-122"/>
              </a:rPr>
              <a:t>7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＝128条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指令。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1166" name="Rectangle 73"/>
          <p:cNvSpPr/>
          <p:nvPr/>
        </p:nvSpPr>
        <p:spPr>
          <a:xfrm>
            <a:off x="990600" y="4876800"/>
            <a:ext cx="701040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③ 源寄存器和目标寄存器都是通用寄存器（可分别指定16个），   所以是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charset="-122"/>
              </a:rPr>
              <a:t>RR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型指令，两个操作数均在寄存器中。</a:t>
            </a:r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16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1167" name="Rectangle 74"/>
          <p:cNvSpPr/>
          <p:nvPr/>
        </p:nvSpPr>
        <p:spPr>
          <a:xfrm>
            <a:off x="990600" y="5638800"/>
            <a:ext cx="6781800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④ 这种指令结构常用于算术逻辑运算类指令。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4239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64" grpId="0"/>
      <p:bldP spid="91165" grpId="0"/>
      <p:bldP spid="91166" grpId="0"/>
      <p:bldP spid="9116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1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【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例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4.2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】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指令格式如下所示，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OP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为操作码字段，试分析指令格式特点。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92163" name="Group 3"/>
          <p:cNvGraphicFramePr>
            <a:graphicFrameLocks noGrp="1"/>
          </p:cNvGraphicFramePr>
          <p:nvPr/>
        </p:nvGraphicFramePr>
        <p:xfrm>
          <a:off x="1524000" y="3124200"/>
          <a:ext cx="6248400" cy="558800"/>
        </p:xfrm>
        <a:graphic>
          <a:graphicData uri="http://schemas.openxmlformats.org/drawingml/2006/table">
            <a:tbl>
              <a:tblPr/>
              <a:tblGrid>
                <a:gridCol w="1600200"/>
                <a:gridCol w="1524000"/>
                <a:gridCol w="1524000"/>
                <a:gridCol w="1600200"/>
              </a:tblGrid>
              <a:tr h="55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OP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——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源寄存器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变址寄存器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175" name="Group 15"/>
          <p:cNvGraphicFramePr>
            <a:graphicFrameLocks noGrp="1"/>
          </p:cNvGraphicFramePr>
          <p:nvPr/>
        </p:nvGraphicFramePr>
        <p:xfrm>
          <a:off x="1524000" y="3505200"/>
          <a:ext cx="6248400" cy="518160"/>
        </p:xfrm>
        <a:graphic>
          <a:graphicData uri="http://schemas.openxmlformats.org/drawingml/2006/table">
            <a:tbl>
              <a:tblPr/>
              <a:tblGrid>
                <a:gridCol w="6248400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     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位移量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位）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181" name="Group 21"/>
          <p:cNvGraphicFramePr>
            <a:graphicFrameLocks noGrp="1"/>
          </p:cNvGraphicFramePr>
          <p:nvPr/>
        </p:nvGraphicFramePr>
        <p:xfrm>
          <a:off x="1524000" y="2743200"/>
          <a:ext cx="6172200" cy="381000"/>
        </p:xfrm>
        <a:graphic>
          <a:graphicData uri="http://schemas.openxmlformats.org/drawingml/2006/table">
            <a:tbl>
              <a:tblPr/>
              <a:tblGrid>
                <a:gridCol w="1600200"/>
                <a:gridCol w="1524000"/>
                <a:gridCol w="1524000"/>
                <a:gridCol w="15240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15                10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7                  4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3                   0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5264" name="Rectangle 55"/>
          <p:cNvSpPr/>
          <p:nvPr/>
        </p:nvSpPr>
        <p:spPr>
          <a:xfrm>
            <a:off x="457200" y="4114800"/>
            <a:ext cx="91440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答：</a:t>
            </a: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2194" name="Rectangle 56"/>
          <p:cNvSpPr/>
          <p:nvPr/>
        </p:nvSpPr>
        <p:spPr>
          <a:xfrm>
            <a:off x="1219200" y="4343400"/>
            <a:ext cx="9144000" cy="6111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① 双字长二地址指令；</a:t>
            </a:r>
            <a:endParaRPr lang="zh-CN" altLang="en-US" sz="1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/>
            <a:endParaRPr lang="zh-CN" altLang="en-US" sz="16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2195" name="Rectangle 57"/>
          <p:cNvSpPr/>
          <p:nvPr/>
        </p:nvSpPr>
        <p:spPr>
          <a:xfrm>
            <a:off x="1066800" y="4876800"/>
            <a:ext cx="7162800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1600" dirty="0">
                <a:latin typeface="Times New Roman" panose="02020603050405020304" pitchFamily="18" charset="0"/>
                <a:ea typeface="新宋体" panose="02010609030101010101" charset="-122"/>
              </a:rPr>
              <a:t>  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charset="-122"/>
              </a:rPr>
              <a:t>② 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操作码字段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为6位，可以指定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2</a:t>
            </a:r>
            <a:r>
              <a:rPr lang="zh-CN" altLang="en-US" sz="1800" baseline="30000" dirty="0">
                <a:solidFill>
                  <a:srgbClr val="0000FF"/>
                </a:solidFill>
                <a:latin typeface="Arial" panose="020B0604020202020204" pitchFamily="34" charset="0"/>
                <a:ea typeface="新宋体" panose="02010609030101010101" charset="-122"/>
              </a:rPr>
              <a:t>6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＝64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种操作；</a:t>
            </a:r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16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2196" name="Rectangle 58"/>
          <p:cNvSpPr/>
          <p:nvPr/>
        </p:nvSpPr>
        <p:spPr>
          <a:xfrm>
            <a:off x="1219200" y="5486400"/>
            <a:ext cx="6858000" cy="8858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③ 一个操作数在源寄存器（共16个）中，另一个操作数在内存储器中（有效地址由变址寄存器和位移量决定），所以是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RS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指令。</a:t>
            </a:r>
            <a:endParaRPr lang="zh-CN" altLang="en-US" sz="1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/>
            <a:endParaRPr lang="zh-CN" altLang="en-US" sz="16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5268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4" grpId="0"/>
      <p:bldP spid="92195" grpId="0"/>
      <p:bldP spid="9219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7" name="Picture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68313" y="1412875"/>
            <a:ext cx="8135937" cy="438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258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Picture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95288" y="1412875"/>
            <a:ext cx="8208962" cy="4370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282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8306" name="Picture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95288" y="1412875"/>
            <a:ext cx="8353425" cy="4821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9330" name="Picture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57188" y="1285875"/>
            <a:ext cx="8624887" cy="128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rzhblue</Template>
  <TotalTime>0</TotalTime>
  <Words>16467</Words>
  <Application>WPS 演示</Application>
  <PresentationFormat>全屏显示(4:3)</PresentationFormat>
  <Paragraphs>2756</Paragraphs>
  <Slides>111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111</vt:i4>
      </vt:variant>
    </vt:vector>
  </HeadingPairs>
  <TitlesOfParts>
    <vt:vector size="137" baseType="lpstr">
      <vt:lpstr>Arial</vt:lpstr>
      <vt:lpstr>宋体</vt:lpstr>
      <vt:lpstr>Wingdings</vt:lpstr>
      <vt:lpstr>Times New Roman</vt:lpstr>
      <vt:lpstr>楷体_GB2312</vt:lpstr>
      <vt:lpstr>新宋体</vt:lpstr>
      <vt:lpstr>幼圆</vt:lpstr>
      <vt:lpstr>微软雅黑</vt:lpstr>
      <vt:lpstr>Arial Unicode MS</vt:lpstr>
      <vt:lpstr>黑体</vt:lpstr>
      <vt:lpstr>华文行楷</vt:lpstr>
      <vt:lpstr>讲稿内容模板</vt:lpstr>
      <vt:lpstr>1_讲稿内容模板</vt:lpstr>
      <vt:lpstr>2_讲稿内容模板</vt:lpstr>
      <vt:lpstr>3_讲稿内容模板</vt:lpstr>
      <vt:lpstr>4_讲稿内容模板</vt:lpstr>
      <vt:lpstr>5_讲稿内容模板</vt:lpstr>
      <vt:lpstr>6_讲稿内容模板</vt:lpstr>
      <vt:lpstr>7_讲稿内容模板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第四章   指令系统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 指令格式</vt:lpstr>
      <vt:lpstr>一、指令的基本格式</vt:lpstr>
      <vt:lpstr>二、指令分类</vt:lpstr>
      <vt:lpstr>1、按照功能分类</vt:lpstr>
      <vt:lpstr>PowerPoint 演示文稿</vt:lpstr>
      <vt:lpstr>2、按照操作码分类</vt:lpstr>
      <vt:lpstr>PowerPoint 演示文稿</vt:lpstr>
      <vt:lpstr>PowerPoint 演示文稿</vt:lpstr>
      <vt:lpstr>3、按照指令字长分类</vt:lpstr>
      <vt:lpstr>PowerPoint 演示文稿</vt:lpstr>
      <vt:lpstr>PowerPoint 演示文稿</vt:lpstr>
      <vt:lpstr>PowerPoint 演示文稿</vt:lpstr>
      <vt:lpstr>PowerPoint 演示文稿</vt:lpstr>
      <vt:lpstr>4、按照地址码分类</vt:lpstr>
      <vt:lpstr>操作码扩展技术</vt:lpstr>
      <vt:lpstr>例：</vt:lpstr>
      <vt:lpstr>PowerPoint 演示文稿</vt:lpstr>
      <vt:lpstr>PowerPoint 演示文稿</vt:lpstr>
      <vt:lpstr>指令总条数？</vt:lpstr>
      <vt:lpstr>三、操作数类型</vt:lpstr>
      <vt:lpstr> Pentium指令系统所支持的数据类型(和C++中不同) </vt:lpstr>
      <vt:lpstr>Pentium浮点部件所支持的数据类型 </vt:lpstr>
      <vt:lpstr>2、指令的寻址方式</vt:lpstr>
      <vt:lpstr>2、指令的寻址方式</vt:lpstr>
      <vt:lpstr>2、指令的寻址方式</vt:lpstr>
      <vt:lpstr>一、指令寻址</vt:lpstr>
      <vt:lpstr>PowerPoint 演示文稿</vt:lpstr>
      <vt:lpstr>二、数据寻址</vt:lpstr>
      <vt:lpstr>1、隐含寻址</vt:lpstr>
      <vt:lpstr>2、立即寻址</vt:lpstr>
      <vt:lpstr>3．直接寻址</vt:lpstr>
      <vt:lpstr>4、间接寻址</vt:lpstr>
      <vt:lpstr>PowerPoint 演示文稿</vt:lpstr>
      <vt:lpstr>5、寄存器寻址</vt:lpstr>
      <vt:lpstr>6、寄存器间接寻址</vt:lpstr>
      <vt:lpstr>PowerPoint 演示文稿</vt:lpstr>
      <vt:lpstr>PowerPoint 演示文稿</vt:lpstr>
      <vt:lpstr>7、偏移寻址：变址寻址</vt:lpstr>
      <vt:lpstr>7、偏移寻址：基址寻址</vt:lpstr>
      <vt:lpstr>7、偏移寻址：相对寻址</vt:lpstr>
      <vt:lpstr>PowerPoint 演示文稿</vt:lpstr>
      <vt:lpstr>9、堆栈寻址</vt:lpstr>
      <vt:lpstr>堆栈的结构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Pentium 指令系统 </vt:lpstr>
      <vt:lpstr>指令系统的发展 </vt:lpstr>
      <vt:lpstr>一、指令系统的发展演变 </vt:lpstr>
      <vt:lpstr>一、指令系统的发展演变 </vt:lpstr>
      <vt:lpstr>一、指令系统的发展演变</vt:lpstr>
      <vt:lpstr>二、RISC的特点</vt:lpstr>
      <vt:lpstr>二、RISC的特点</vt:lpstr>
      <vt:lpstr>PowerPoint 演示文稿</vt:lpstr>
      <vt:lpstr>PowerPoint 演示文稿</vt:lpstr>
      <vt:lpstr>PowerPoint 演示文稿</vt:lpstr>
      <vt:lpstr>三、同CISC比较，RISC的优点</vt:lpstr>
      <vt:lpstr>三、同CISC比较，RISC的优点</vt:lpstr>
      <vt:lpstr>20XX年研究生入学试题第44题</vt:lpstr>
      <vt:lpstr>二、模型机上8位字长的指令系统设计</vt:lpstr>
      <vt:lpstr>1、模型机指令格式</vt:lpstr>
      <vt:lpstr>格式2：带寻址方式码的指令格式</vt:lpstr>
      <vt:lpstr>格式3：三字指令 </vt:lpstr>
      <vt:lpstr>格式3：操作码扩展指令格式 </vt:lpstr>
      <vt:lpstr>2、模型机寻址方式</vt:lpstr>
      <vt:lpstr>带寻址方式MOD的指令格式（格式2）</vt:lpstr>
      <vt:lpstr>3、模型机指令系统设计</vt:lpstr>
      <vt:lpstr>指令系统1举例</vt:lpstr>
      <vt:lpstr>PowerPoint 演示文稿</vt:lpstr>
      <vt:lpstr>PowerPoint 演示文稿</vt:lpstr>
      <vt:lpstr>指令系统2举例</vt:lpstr>
      <vt:lpstr>5条双寄存器算术逻辑运算类指令</vt:lpstr>
      <vt:lpstr>3条单寄存器指令</vt:lpstr>
      <vt:lpstr>4条存储器访问类指令</vt:lpstr>
      <vt:lpstr>2条I/O指令</vt:lpstr>
      <vt:lpstr>2条过程控制类指令</vt:lpstr>
      <vt:lpstr>PowerPoint 演示文稿</vt:lpstr>
      <vt:lpstr>课堂练习</vt:lpstr>
      <vt:lpstr>下面是该模型机的指令系统的一部分： </vt:lpstr>
      <vt:lpstr>内存地址的部分单元内容如下：</vt:lpstr>
      <vt:lpstr>内存地址的部分单元内容如下：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hziee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计算机组成原理</dc:title>
  <dc:creator>张齐</dc:creator>
  <dc:subject>第6章 指令系统</dc:subject>
  <cp:lastModifiedBy>齐齐</cp:lastModifiedBy>
  <cp:revision>240</cp:revision>
  <dcterms:created xsi:type="dcterms:W3CDTF">2004-11-17T05:40:00Z</dcterms:created>
  <dcterms:modified xsi:type="dcterms:W3CDTF">2019-04-16T15:19:12Z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